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25"/>
  </p:notesMasterIdLst>
  <p:sldIdLst>
    <p:sldId id="257" r:id="rId2"/>
    <p:sldId id="256" r:id="rId3"/>
    <p:sldId id="263" r:id="rId4"/>
    <p:sldId id="330" r:id="rId5"/>
    <p:sldId id="341" r:id="rId6"/>
    <p:sldId id="342" r:id="rId7"/>
    <p:sldId id="343" r:id="rId8"/>
    <p:sldId id="333" r:id="rId9"/>
    <p:sldId id="331" r:id="rId10"/>
    <p:sldId id="332" r:id="rId11"/>
    <p:sldId id="335" r:id="rId12"/>
    <p:sldId id="258" r:id="rId13"/>
    <p:sldId id="339" r:id="rId14"/>
    <p:sldId id="337" r:id="rId15"/>
    <p:sldId id="322" r:id="rId16"/>
    <p:sldId id="323" r:id="rId17"/>
    <p:sldId id="329" r:id="rId18"/>
    <p:sldId id="324" r:id="rId19"/>
    <p:sldId id="326" r:id="rId20"/>
    <p:sldId id="310" r:id="rId21"/>
    <p:sldId id="327" r:id="rId22"/>
    <p:sldId id="340" r:id="rId23"/>
    <p:sldId id="280" r:id="rId24"/>
  </p:sldIdLst>
  <p:sldSz cx="12192000" cy="6858000"/>
  <p:notesSz cx="6858000" cy="9144000"/>
  <p:defaultTextStyle>
    <a:defPPr>
      <a:defRPr lang="en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5118F9-5739-7A6B-C8C2-5A7A1E55BCF9}" name="Colette Boylan" initials="CB" userId="S::cboylan@restorethedeschutes.org::7f61b695-3bde-4b4c-a359-1f30ad24625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60"/>
    <p:restoredTop sz="95687"/>
  </p:normalViewPr>
  <p:slideViewPr>
    <p:cSldViewPr snapToGrid="0">
      <p:cViewPr varScale="1">
        <p:scale>
          <a:sx n="66" d="100"/>
          <a:sy n="66" d="100"/>
        </p:scale>
        <p:origin x="22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1324F-2FCB-405F-8F53-B679820ABC7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92844-B71D-417A-BB4F-AF77B1E08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25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92844-B71D-417A-BB4F-AF77B1E08D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41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92844-B71D-417A-BB4F-AF77B1E08D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98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92844-B71D-417A-BB4F-AF77B1E08DC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99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92844-B71D-417A-BB4F-AF77B1E08D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90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92844-B71D-417A-BB4F-AF77B1E08D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81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92844-B71D-417A-BB4F-AF77B1E08D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15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92844-B71D-417A-BB4F-AF77B1E08D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09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92844-B71D-417A-BB4F-AF77B1E08D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20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92844-B71D-417A-BB4F-AF77B1E08D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42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92844-B71D-417A-BB4F-AF77B1E08D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05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92844-B71D-417A-BB4F-AF77B1E08DC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37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D48BE4-A4C6-415F-9BBC-7E2E3CEF7C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7413" y="4713288"/>
            <a:ext cx="4614862" cy="6477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Presentation 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97C970-D7A4-E444-B068-3C8DB778BC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7505" y="3700649"/>
            <a:ext cx="9144000" cy="718950"/>
          </a:xfrm>
        </p:spPr>
        <p:txBody>
          <a:bodyPr/>
          <a:lstStyle>
            <a:lvl1pPr marL="0" indent="0" algn="l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Presenter Name</a:t>
            </a:r>
            <a:endParaRPr lang="en-V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8E5591-3CD0-7A49-AD04-9BE7752353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7505" y="2534032"/>
            <a:ext cx="9144000" cy="1074542"/>
          </a:xfrm>
        </p:spPr>
        <p:txBody>
          <a:bodyPr anchor="b">
            <a:normAutofit/>
          </a:bodyPr>
          <a:lstStyle>
            <a:lvl1pPr algn="l">
              <a:defRPr sz="5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Title</a:t>
            </a:r>
            <a:endParaRPr lang="en-VE" dirty="0"/>
          </a:p>
        </p:txBody>
      </p:sp>
      <p:pic>
        <p:nvPicPr>
          <p:cNvPr id="5" name="Picture 4" descr="City of Bend logo.">
            <a:extLst>
              <a:ext uri="{FF2B5EF4-FFF2-40B4-BE49-F238E27FC236}">
                <a16:creationId xmlns:a16="http://schemas.microsoft.com/office/drawing/2014/main" id="{A965FAFB-CDDC-E045-8742-977503756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1514" y="-519222"/>
            <a:ext cx="2782556" cy="2782556"/>
          </a:xfrm>
          <a:prstGeom prst="rect">
            <a:avLst/>
          </a:prstGeom>
        </p:spPr>
      </p:pic>
      <p:pic>
        <p:nvPicPr>
          <p:cNvPr id="4" name="Picture 3" descr="City of Bend logo.">
            <a:extLst>
              <a:ext uri="{FF2B5EF4-FFF2-40B4-BE49-F238E27FC236}">
                <a16:creationId xmlns:a16="http://schemas.microsoft.com/office/drawing/2014/main" id="{BB2E7619-CDDE-AB3A-C95E-9ACE1CA62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1514" y="-519222"/>
            <a:ext cx="2782556" cy="278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20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terials in Alternate Format Requ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53D9D1-CFBC-0B42-B5B8-5D34BDD25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350" y="6007509"/>
            <a:ext cx="3473679" cy="86842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B5238-41BA-451C-966E-C74B18EEED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3294" y="2926804"/>
            <a:ext cx="9100505" cy="11207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z="2400" dirty="0"/>
              <a:t>To obtain this information in an alternate format such as Braille, large print, electronic formats, etc. please contact [Project Manager or Document Creator] at [email] or [telephone number]; Relay Users Dial 7-1-1.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D6659F-9343-4F15-AA39-6294E7D3D1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56599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z="28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Accommodation Information for People with Disabilities</a:t>
            </a:r>
          </a:p>
        </p:txBody>
      </p:sp>
      <p:pic>
        <p:nvPicPr>
          <p:cNvPr id="1025" name="image10.png" descr="ISA Wheelchair icon.">
            <a:extLst>
              <a:ext uri="{FF2B5EF4-FFF2-40B4-BE49-F238E27FC236}">
                <a16:creationId xmlns:a16="http://schemas.microsoft.com/office/drawing/2014/main" id="{360BB738-557D-E243-8A8C-FEE37D736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" b="1923"/>
          <a:stretch>
            <a:fillRect/>
          </a:stretch>
        </p:blipFill>
        <p:spPr bwMode="auto">
          <a:xfrm>
            <a:off x="961220" y="2868612"/>
            <a:ext cx="1165226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55CE8B-3F40-D2D9-1319-18DE5A6AF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350" y="6007509"/>
            <a:ext cx="3473679" cy="868420"/>
          </a:xfrm>
          <a:prstGeom prst="rect">
            <a:avLst/>
          </a:prstGeom>
        </p:spPr>
      </p:pic>
      <p:pic>
        <p:nvPicPr>
          <p:cNvPr id="5" name="image10.png" descr="ISA Wheelchair icon.">
            <a:extLst>
              <a:ext uri="{FF2B5EF4-FFF2-40B4-BE49-F238E27FC236}">
                <a16:creationId xmlns:a16="http://schemas.microsoft.com/office/drawing/2014/main" id="{E791C9B6-9730-E6A8-5DF5-FFC1E68BB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" b="1923"/>
          <a:stretch>
            <a:fillRect/>
          </a:stretch>
        </p:blipFill>
        <p:spPr bwMode="auto">
          <a:xfrm>
            <a:off x="961220" y="2868612"/>
            <a:ext cx="1165226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187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D48BE4-A4C6-415F-9BBC-7E2E3CEF7C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7413" y="4713288"/>
            <a:ext cx="4614862" cy="6477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Presentation 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97C970-D7A4-E444-B068-3C8DB778BC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7505" y="3700649"/>
            <a:ext cx="9144000" cy="718950"/>
          </a:xfrm>
        </p:spPr>
        <p:txBody>
          <a:bodyPr/>
          <a:lstStyle>
            <a:lvl1pPr marL="0" indent="0" algn="l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Presenter Name</a:t>
            </a:r>
            <a:endParaRPr lang="en-V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8E5591-3CD0-7A49-AD04-9BE7752353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7505" y="2534032"/>
            <a:ext cx="9144000" cy="1074542"/>
          </a:xfrm>
        </p:spPr>
        <p:txBody>
          <a:bodyPr anchor="b">
            <a:normAutofit/>
          </a:bodyPr>
          <a:lstStyle>
            <a:lvl1pPr algn="l">
              <a:defRPr sz="5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Title</a:t>
            </a:r>
            <a:endParaRPr lang="en-VE" dirty="0"/>
          </a:p>
        </p:txBody>
      </p:sp>
      <p:pic>
        <p:nvPicPr>
          <p:cNvPr id="5" name="Picture 4" descr="City of Bend logo.">
            <a:extLst>
              <a:ext uri="{FF2B5EF4-FFF2-40B4-BE49-F238E27FC236}">
                <a16:creationId xmlns:a16="http://schemas.microsoft.com/office/drawing/2014/main" id="{A965FAFB-CDDC-E045-8742-977503756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1514" y="-519222"/>
            <a:ext cx="2782556" cy="278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00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3AE70D-0521-9746-A552-6E1F940E3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33608"/>
            <a:ext cx="5181600" cy="460940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FF70D-A0F3-234A-B753-E2E3BA6B48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33608"/>
            <a:ext cx="5181600" cy="460940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73E4F95-2580-5041-AA53-06498328D8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91263"/>
            <a:ext cx="10515600" cy="591673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Title</a:t>
            </a:r>
            <a:endParaRPr lang="en-V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604A7-835F-5542-AF13-CDFDFC9C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350" y="6007510"/>
            <a:ext cx="3473679" cy="8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13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21CD76-25D5-594E-ADEB-CB807E5890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33608"/>
            <a:ext cx="10509250" cy="460940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EA9DB-ADC1-F949-8C4A-625B06194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91263"/>
            <a:ext cx="10515600" cy="591673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Title</a:t>
            </a:r>
            <a:endParaRPr lang="en-V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88EB05-96E1-004A-811C-99412A462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350" y="5989580"/>
            <a:ext cx="3473679" cy="8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41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8FF68547-8F81-DBA2-1870-65CF264955D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38200" y="719666"/>
            <a:ext cx="10515600" cy="541866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066F808-683E-E038-7E37-266238B6AA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05947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D6105DD-DC3B-F367-ED39-FB190336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7350" y="5989580"/>
            <a:ext cx="3473679" cy="8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41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EB47C4A-270D-F348-9128-DCB2B6048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815" y="1234458"/>
            <a:ext cx="6417301" cy="438908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E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CFB0686-C626-E548-80D4-E39FC23F4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5213" y="1234459"/>
            <a:ext cx="3932237" cy="4389082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523BF7-C542-FB4F-8048-2B4489E5C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91263"/>
            <a:ext cx="10515600" cy="591673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Title</a:t>
            </a:r>
            <a:endParaRPr lang="en-V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C9E1D7-3928-844F-A018-CA9A7F3A3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350" y="6007509"/>
            <a:ext cx="3473679" cy="8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4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aterials in Alternate Format Requ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53D9D1-CFBC-0B42-B5B8-5D34BDD25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350" y="6007509"/>
            <a:ext cx="3473679" cy="86842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B5238-41BA-451C-966E-C74B18EEED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3294" y="2926804"/>
            <a:ext cx="9100505" cy="11207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z="2400" dirty="0"/>
              <a:t>To obtain this information in an alternate format such as Braille, large print, electronic formats, etc. please contact [Project Manager or Document Creator] at [email] or [telephone number]; Relay Users Dial 7-1-1.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D6659F-9343-4F15-AA39-6294E7D3D1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56599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z="28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Accommodation Information for People with Disabilities</a:t>
            </a:r>
          </a:p>
        </p:txBody>
      </p:sp>
      <p:pic>
        <p:nvPicPr>
          <p:cNvPr id="1025" name="image10.png" descr="ISA Wheelchair icon.">
            <a:extLst>
              <a:ext uri="{FF2B5EF4-FFF2-40B4-BE49-F238E27FC236}">
                <a16:creationId xmlns:a16="http://schemas.microsoft.com/office/drawing/2014/main" id="{360BB738-557D-E243-8A8C-FEE37D736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" b="1923"/>
          <a:stretch>
            <a:fillRect/>
          </a:stretch>
        </p:blipFill>
        <p:spPr bwMode="auto">
          <a:xfrm>
            <a:off x="961220" y="2868612"/>
            <a:ext cx="1165226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207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Lak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4C212-F8CB-A647-B790-A943715F17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684027"/>
            <a:ext cx="10515600" cy="1500187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Subhead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EA9DB-ADC1-F949-8C4A-625B06194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004452"/>
            <a:ext cx="10515600" cy="1500187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Title</a:t>
            </a:r>
            <a:endParaRPr lang="en-V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4A158-970F-D14B-B0E6-D0C7E7224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350" y="6007510"/>
            <a:ext cx="3473679" cy="8684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29C4DB-1BFA-3260-042C-1EB767014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350" y="6007510"/>
            <a:ext cx="3473679" cy="8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Junip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4C212-F8CB-A647-B790-A943715F17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684027"/>
            <a:ext cx="10515600" cy="1500187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Subhead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EA9DB-ADC1-F949-8C4A-625B06194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004452"/>
            <a:ext cx="10515600" cy="1500187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Title</a:t>
            </a:r>
            <a:endParaRPr lang="en-V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3102CE-9BFC-6449-8058-FE562ACF3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350" y="6007510"/>
            <a:ext cx="3473679" cy="8684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1060F5-DB4F-0A56-27D5-55E25F080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350" y="6007510"/>
            <a:ext cx="3473679" cy="8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0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Mountai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4C212-F8CB-A647-B790-A943715F17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684027"/>
            <a:ext cx="10515600" cy="1500187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Subhead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EA9DB-ADC1-F949-8C4A-625B06194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004452"/>
            <a:ext cx="10515600" cy="1500187"/>
          </a:xfrm>
        </p:spPr>
        <p:txBody>
          <a:bodyPr anchor="b"/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Title</a:t>
            </a:r>
            <a:endParaRPr lang="en-V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6342EC-7D97-6F47-9DDC-66A8C83D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350" y="6007509"/>
            <a:ext cx="3473679" cy="8684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812DE9-7094-3816-9DD9-7A02CF281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350" y="6007509"/>
            <a:ext cx="3473679" cy="8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0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P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4C212-F8CB-A647-B790-A943715F17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684027"/>
            <a:ext cx="10515600" cy="1500187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Subhead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EA9DB-ADC1-F949-8C4A-625B06194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004452"/>
            <a:ext cx="10515600" cy="1500187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Title</a:t>
            </a:r>
            <a:endParaRPr lang="en-V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4BD011-A7AC-9B47-9607-BC3CCB52C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350" y="6007510"/>
            <a:ext cx="3473679" cy="8684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A5EDC6-FED6-ABF2-219F-31509CA45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350" y="6007510"/>
            <a:ext cx="3473679" cy="8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3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3AE70D-0521-9746-A552-6E1F940E3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33608"/>
            <a:ext cx="5181600" cy="460940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FF70D-A0F3-234A-B753-E2E3BA6B48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33608"/>
            <a:ext cx="5181600" cy="460940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73E4F95-2580-5041-AA53-06498328D8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91263"/>
            <a:ext cx="10515600" cy="591673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Title</a:t>
            </a:r>
            <a:endParaRPr lang="en-V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604A7-835F-5542-AF13-CDFDFC9C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350" y="6007510"/>
            <a:ext cx="3473679" cy="8684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4ECA95-1763-18E3-3E77-EA87B6A43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350" y="6007510"/>
            <a:ext cx="3473679" cy="8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71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21CD76-25D5-594E-ADEB-CB807E5890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33608"/>
            <a:ext cx="10509250" cy="460940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EA9DB-ADC1-F949-8C4A-625B06194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91263"/>
            <a:ext cx="10515600" cy="591673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Title</a:t>
            </a:r>
            <a:endParaRPr lang="en-V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88EB05-96E1-004A-811C-99412A462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350" y="5989580"/>
            <a:ext cx="3473679" cy="8684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276343-5B1B-6574-3E41-60499AD23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350" y="5989580"/>
            <a:ext cx="3473679" cy="8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4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DFC80-E65C-D74C-8074-207303D8C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393193"/>
            <a:ext cx="6172200" cy="546785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D7A09-E74F-D346-A311-2AAE4E50A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70038"/>
            <a:ext cx="3932237" cy="42989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D87D0-B602-114E-A444-F8DA96642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112838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Add Title</a:t>
            </a:r>
            <a:endParaRPr lang="en-V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DFA95E-CAD7-1149-BA4B-CCB6DF3DC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350" y="6007510"/>
            <a:ext cx="3473679" cy="8684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2452B4-F158-212E-3832-34DA4EA6F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350" y="6007510"/>
            <a:ext cx="3473679" cy="8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35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EB47C4A-270D-F348-9128-DCB2B6048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815" y="1234458"/>
            <a:ext cx="6417301" cy="438908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E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CFB0686-C626-E548-80D4-E39FC23F4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5213" y="1234459"/>
            <a:ext cx="3932237" cy="4389082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523BF7-C542-FB4F-8048-2B4489E5C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91263"/>
            <a:ext cx="10515600" cy="591673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Title</a:t>
            </a:r>
            <a:endParaRPr lang="en-V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C9E1D7-3928-844F-A018-CA9A7F3A3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350" y="6007509"/>
            <a:ext cx="3473679" cy="8684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6FCEF38-3235-0442-5986-75FF3F3A4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350" y="6007509"/>
            <a:ext cx="3473679" cy="8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2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BE9E81-4F3D-E044-B745-2E9D43C9E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0F2F3-C089-C54E-9F4F-4BB94AB92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3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E" dirty="0"/>
          </a:p>
        </p:txBody>
      </p:sp>
    </p:spTree>
    <p:extLst>
      <p:ext uri="{BB962C8B-B14F-4D97-AF65-F5344CB8AC3E}">
        <p14:creationId xmlns:p14="http://schemas.microsoft.com/office/powerpoint/2010/main" val="30023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49" r:id="rId11"/>
    <p:sldLayoutId id="2147483652" r:id="rId12"/>
    <p:sldLayoutId id="2147483661" r:id="rId13"/>
    <p:sldLayoutId id="2147483663" r:id="rId14"/>
    <p:sldLayoutId id="2147483654" r:id="rId15"/>
    <p:sldLayoutId id="2147483662" r:id="rId1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zagrev/110363796/" TargetMode="Externa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zagrev/110363796/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eE6d2-eH3Y?feature=oembed" TargetMode="External"/><Relationship Id="rId6" Type="http://schemas.openxmlformats.org/officeDocument/2006/relationships/image" Target="../media/image5.png"/><Relationship Id="rId5" Type="http://schemas.openxmlformats.org/officeDocument/2006/relationships/hyperlink" Target="https://www.youtube.com/watch?v=3eE6d2-eH3Y" TargetMode="Externa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xperience.arcgis.com/experience/34a4bc300bfe4f028929b2c708b8e175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crGd6E0Fsk?feature=oembed" TargetMode="External"/><Relationship Id="rId6" Type="http://schemas.openxmlformats.org/officeDocument/2006/relationships/hyperlink" Target="https://www.youtube.com/watch?time_continue=1&amp;v=7crGd6E0Fsk&amp;embeds_referring_euri=https%3A%2F%2Fhubblecontent.osi.office.net%2F&amp;source_ve_path=MzY4NDIsMjg2NjY&amp;feature=emb_logo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953534-9166-642C-2D1D-8E112C360A7A}"/>
              </a:ext>
            </a:extLst>
          </p:cNvPr>
          <p:cNvSpPr txBox="1"/>
          <p:nvPr/>
        </p:nvSpPr>
        <p:spPr>
          <a:xfrm>
            <a:off x="378004" y="121626"/>
            <a:ext cx="439225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Warm Up</a:t>
            </a:r>
          </a:p>
          <a:p>
            <a:endParaRPr lang="en-US" sz="4000" b="1" u="sng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Where do you think the water that enters our storm drains goes? 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Write or draw your ideas down in your journal. </a:t>
            </a:r>
          </a:p>
          <a:p>
            <a:endParaRPr lang="en-US" sz="1200" b="1" u="sng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logo with text overlay&#10;&#10;Description automatically generated">
            <a:extLst>
              <a:ext uri="{FF2B5EF4-FFF2-40B4-BE49-F238E27FC236}">
                <a16:creationId xmlns:a16="http://schemas.microsoft.com/office/drawing/2014/main" id="{0C610754-0283-9AC9-2EED-AAB524CA26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06" b="32914"/>
          <a:stretch/>
        </p:blipFill>
        <p:spPr>
          <a:xfrm>
            <a:off x="2216828" y="6053814"/>
            <a:ext cx="3099450" cy="6710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EE4D8E-19B5-D78C-0925-7368EF142D6B}"/>
              </a:ext>
            </a:extLst>
          </p:cNvPr>
          <p:cNvSpPr txBox="1"/>
          <p:nvPr/>
        </p:nvSpPr>
        <p:spPr>
          <a:xfrm>
            <a:off x="2844800" y="5588000"/>
            <a:ext cx="650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5FE362-CE86-DF69-EC61-3A2E90A687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70262" y="882440"/>
            <a:ext cx="5928335" cy="39962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 descr="A close-up of a storm drain&#10;&#10;Description automatically generated">
            <a:extLst>
              <a:ext uri="{FF2B5EF4-FFF2-40B4-BE49-F238E27FC236}">
                <a16:creationId xmlns:a16="http://schemas.microsoft.com/office/drawing/2014/main" id="{73FBE492-83A6-6FDC-762F-9D53585242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36086" y="4061591"/>
            <a:ext cx="3714262" cy="246650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1548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953534-9166-642C-2D1D-8E112C360A7A}"/>
              </a:ext>
            </a:extLst>
          </p:cNvPr>
          <p:cNvSpPr txBox="1"/>
          <p:nvPr/>
        </p:nvSpPr>
        <p:spPr>
          <a:xfrm>
            <a:off x="334021" y="397937"/>
            <a:ext cx="729341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Can human activity have an impact on our water?</a:t>
            </a:r>
            <a:endParaRPr lang="en-US" sz="2000" b="1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4000" b="1" u="sng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arenR"/>
            </a:pPr>
            <a:r>
              <a:rPr lang="en-US" sz="40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Yes</a:t>
            </a:r>
          </a:p>
          <a:p>
            <a:pPr marL="742950" indent="-742950">
              <a:buAutoNum type="arabicParenR"/>
            </a:pPr>
            <a:r>
              <a:rPr lang="en-US" sz="4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No</a:t>
            </a:r>
          </a:p>
          <a:p>
            <a:pPr marL="742950" indent="-742950">
              <a:buAutoNum type="arabicParenR"/>
            </a:pPr>
            <a:r>
              <a:rPr lang="en-US" sz="40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Not sure</a:t>
            </a:r>
            <a:endParaRPr lang="en-US" sz="40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4000" b="1" u="sng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logo with text overlay&#10;&#10;Description automatically generated">
            <a:extLst>
              <a:ext uri="{FF2B5EF4-FFF2-40B4-BE49-F238E27FC236}">
                <a16:creationId xmlns:a16="http://schemas.microsoft.com/office/drawing/2014/main" id="{D133DCDB-9409-87C6-368D-356036DCB3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06" b="32914"/>
          <a:stretch/>
        </p:blipFill>
        <p:spPr>
          <a:xfrm>
            <a:off x="2216828" y="6053814"/>
            <a:ext cx="3099450" cy="671033"/>
          </a:xfrm>
          <a:prstGeom prst="rect">
            <a:avLst/>
          </a:prstGeom>
        </p:spPr>
      </p:pic>
      <p:pic>
        <p:nvPicPr>
          <p:cNvPr id="3" name="Picture 4" descr="Kids Not Listening? Don't Count on 1-2-3! - Positive Parenting Solutions">
            <a:extLst>
              <a:ext uri="{FF2B5EF4-FFF2-40B4-BE49-F238E27FC236}">
                <a16:creationId xmlns:a16="http://schemas.microsoft.com/office/drawing/2014/main" id="{901B3E1D-691C-0970-A921-9650CC4D8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520" y="2022232"/>
            <a:ext cx="4250174" cy="24828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10E13DB-93ED-2F38-EFB6-368571EA2D40}"/>
              </a:ext>
            </a:extLst>
          </p:cNvPr>
          <p:cNvSpPr/>
          <p:nvPr/>
        </p:nvSpPr>
        <p:spPr>
          <a:xfrm>
            <a:off x="334021" y="2525916"/>
            <a:ext cx="689020" cy="639926"/>
          </a:xfrm>
          <a:prstGeom prst="ellips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71466A-B480-8252-5F2B-DB37C2BC8606}"/>
              </a:ext>
            </a:extLst>
          </p:cNvPr>
          <p:cNvSpPr txBox="1"/>
          <p:nvPr/>
        </p:nvSpPr>
        <p:spPr>
          <a:xfrm>
            <a:off x="1962432" y="2661213"/>
            <a:ext cx="2402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(Positive or negative!)</a:t>
            </a:r>
          </a:p>
        </p:txBody>
      </p:sp>
    </p:spTree>
    <p:extLst>
      <p:ext uri="{BB962C8B-B14F-4D97-AF65-F5344CB8AC3E}">
        <p14:creationId xmlns:p14="http://schemas.microsoft.com/office/powerpoint/2010/main" val="417018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AE9D7-0EB9-D273-0E96-CA5549EAE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DF93A2-D408-80AB-EE92-D0AE38045893}"/>
              </a:ext>
            </a:extLst>
          </p:cNvPr>
          <p:cNvSpPr txBox="1"/>
          <p:nvPr/>
        </p:nvSpPr>
        <p:spPr>
          <a:xfrm>
            <a:off x="378004" y="121626"/>
            <a:ext cx="43922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Warm Up</a:t>
            </a:r>
          </a:p>
          <a:p>
            <a:endParaRPr lang="en-US" sz="4000" b="1" u="sng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Where do you think the water that enters our storm drains goes? 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Find someone who…</a:t>
            </a:r>
          </a:p>
          <a:p>
            <a:endParaRPr lang="en-US" sz="1200" b="1" u="sng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logo with text overlay&#10;&#10;Description automatically generated">
            <a:extLst>
              <a:ext uri="{FF2B5EF4-FFF2-40B4-BE49-F238E27FC236}">
                <a16:creationId xmlns:a16="http://schemas.microsoft.com/office/drawing/2014/main" id="{FAE0BAE2-DD88-BD2A-810A-D522A1AA42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606" b="32914"/>
          <a:stretch/>
        </p:blipFill>
        <p:spPr>
          <a:xfrm>
            <a:off x="2216828" y="6053814"/>
            <a:ext cx="3099450" cy="6710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804689-7339-AB0C-8F62-0B3B42F30986}"/>
              </a:ext>
            </a:extLst>
          </p:cNvPr>
          <p:cNvSpPr txBox="1"/>
          <p:nvPr/>
        </p:nvSpPr>
        <p:spPr>
          <a:xfrm>
            <a:off x="2844800" y="5588000"/>
            <a:ext cx="650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1BC136-B67E-6678-1157-F9779017F57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16278" y="596057"/>
            <a:ext cx="5199351" cy="460760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 descr="A close-up of a storm drain&#10;&#10;Description automatically generated">
            <a:extLst>
              <a:ext uri="{FF2B5EF4-FFF2-40B4-BE49-F238E27FC236}">
                <a16:creationId xmlns:a16="http://schemas.microsoft.com/office/drawing/2014/main" id="{F3E4E969-4ACC-EEA0-6A2E-1EF1837CCE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036086" y="4061591"/>
            <a:ext cx="3714262" cy="246650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0248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C860DDC7-CC33-8776-0576-8B16D8F37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72" y="157324"/>
            <a:ext cx="12017374" cy="627039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latin typeface="+mn-lt"/>
              </a:rPr>
              <a:t>What is stormwater?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59B5A4-9214-34F1-3454-F6BE2083D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72" y="992741"/>
            <a:ext cx="6605447" cy="561463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4A54DD-2DB1-E193-878D-A61AD4C81E38}"/>
              </a:ext>
            </a:extLst>
          </p:cNvPr>
          <p:cNvSpPr txBox="1"/>
          <p:nvPr/>
        </p:nvSpPr>
        <p:spPr>
          <a:xfrm>
            <a:off x="7463259" y="1645450"/>
            <a:ext cx="42620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Any water that collects on and runs off the land and eventually makes its way into our </a:t>
            </a:r>
            <a:r>
              <a:rPr lang="en-US" sz="3200" b="1" dirty="0">
                <a:solidFill>
                  <a:schemeClr val="bg1"/>
                </a:solidFill>
              </a:rPr>
              <a:t>surface water </a:t>
            </a:r>
            <a:r>
              <a:rPr lang="en-US" sz="3200" dirty="0">
                <a:solidFill>
                  <a:schemeClr val="bg1"/>
                </a:solidFill>
              </a:rPr>
              <a:t>and </a:t>
            </a:r>
            <a:r>
              <a:rPr lang="en-US" sz="3200" b="1" dirty="0">
                <a:solidFill>
                  <a:schemeClr val="bg1"/>
                </a:solidFill>
              </a:rPr>
              <a:t>groundwater </a:t>
            </a:r>
            <a:r>
              <a:rPr lang="en-US" sz="3200" dirty="0">
                <a:solidFill>
                  <a:schemeClr val="bg1"/>
                </a:solidFill>
              </a:rPr>
              <a:t>through a stormwater collection system or over land.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9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with text overlay&#10;&#10;Description automatically generated">
            <a:extLst>
              <a:ext uri="{FF2B5EF4-FFF2-40B4-BE49-F238E27FC236}">
                <a16:creationId xmlns:a16="http://schemas.microsoft.com/office/drawing/2014/main" id="{F0AF3955-47C0-FFC7-F25C-5F0761D28D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606" b="32914"/>
          <a:stretch/>
        </p:blipFill>
        <p:spPr>
          <a:xfrm>
            <a:off x="2216828" y="6053814"/>
            <a:ext cx="3099450" cy="671033"/>
          </a:xfrm>
          <a:prstGeom prst="rect">
            <a:avLst/>
          </a:prstGeom>
        </p:spPr>
      </p:pic>
      <p:pic>
        <p:nvPicPr>
          <p:cNvPr id="1026" name="Picture 2" descr="Are we on the verge of a stormwater catastrophe? - International Filtration  News">
            <a:extLst>
              <a:ext uri="{FF2B5EF4-FFF2-40B4-BE49-F238E27FC236}">
                <a16:creationId xmlns:a16="http://schemas.microsoft.com/office/drawing/2014/main" id="{9BE736FA-0B1F-2C1B-85E2-9FBBC0868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854" y="3549914"/>
            <a:ext cx="4458155" cy="2602242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ormwater Pretreatment: Getting More From Your Stormwater Systems | Santa  Fe Water Systems">
            <a:extLst>
              <a:ext uri="{FF2B5EF4-FFF2-40B4-BE49-F238E27FC236}">
                <a16:creationId xmlns:a16="http://schemas.microsoft.com/office/drawing/2014/main" id="{CEB44944-5243-4018-4F69-71533B5FB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860" y="482021"/>
            <a:ext cx="4976145" cy="2653945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ormwater — Spokane Riverkeeper">
            <a:extLst>
              <a:ext uri="{FF2B5EF4-FFF2-40B4-BE49-F238E27FC236}">
                <a16:creationId xmlns:a16="http://schemas.microsoft.com/office/drawing/2014/main" id="{1B087255-26B7-289B-0014-BB0DAB3B9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1" y="1320782"/>
            <a:ext cx="3630368" cy="3630368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66FC548F-AEE0-557A-F453-390094BDD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72" y="157324"/>
            <a:ext cx="6621420" cy="627039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latin typeface="+mn-lt"/>
              </a:rPr>
              <a:t>Stormwater can be polluted…</a:t>
            </a:r>
          </a:p>
        </p:txBody>
      </p:sp>
      <p:pic>
        <p:nvPicPr>
          <p:cNvPr id="1034" name="Picture 10" descr="DuluthStreams.org - Free Rake">
            <a:extLst>
              <a:ext uri="{FF2B5EF4-FFF2-40B4-BE49-F238E27FC236}">
                <a16:creationId xmlns:a16="http://schemas.microsoft.com/office/drawing/2014/main" id="{7707BBA1-D05A-3156-65F3-7F56D7C16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617" y="2541132"/>
            <a:ext cx="2421484" cy="3228645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552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Bend Downtown Stormwater">
            <a:hlinkClick r:id="" action="ppaction://media"/>
            <a:extLst>
              <a:ext uri="{FF2B5EF4-FFF2-40B4-BE49-F238E27FC236}">
                <a16:creationId xmlns:a16="http://schemas.microsoft.com/office/drawing/2014/main" id="{0FD3DF80-9B05-1E13-CB97-B01D9DBBF69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97460" y="348217"/>
            <a:ext cx="8997080" cy="50833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B7C839-3291-AF6B-B39E-CDB616C3352F}"/>
              </a:ext>
            </a:extLst>
          </p:cNvPr>
          <p:cNvSpPr txBox="1"/>
          <p:nvPr/>
        </p:nvSpPr>
        <p:spPr>
          <a:xfrm>
            <a:off x="3589289" y="5431579"/>
            <a:ext cx="5013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5"/>
              </a:rPr>
              <a:t>Bend Downtown Stormwater</a:t>
            </a:r>
            <a:endParaRPr lang="en-US" sz="2800" dirty="0"/>
          </a:p>
        </p:txBody>
      </p:sp>
      <p:pic>
        <p:nvPicPr>
          <p:cNvPr id="9" name="Picture 8" descr="A logo with text overlay&#10;&#10;Description automatically generated">
            <a:extLst>
              <a:ext uri="{FF2B5EF4-FFF2-40B4-BE49-F238E27FC236}">
                <a16:creationId xmlns:a16="http://schemas.microsoft.com/office/drawing/2014/main" id="{AEBADCEA-A50A-4F7B-BD8A-8690F3D770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8606" b="32914"/>
          <a:stretch/>
        </p:blipFill>
        <p:spPr>
          <a:xfrm>
            <a:off x="2216828" y="6053814"/>
            <a:ext cx="3099450" cy="67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7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with text overlay&#10;&#10;Description automatically generated">
            <a:extLst>
              <a:ext uri="{FF2B5EF4-FFF2-40B4-BE49-F238E27FC236}">
                <a16:creationId xmlns:a16="http://schemas.microsoft.com/office/drawing/2014/main" id="{E0FBDDE7-B338-20A9-6719-55F046FC68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606" b="32914"/>
          <a:stretch/>
        </p:blipFill>
        <p:spPr>
          <a:xfrm>
            <a:off x="2216828" y="6053814"/>
            <a:ext cx="3099450" cy="671033"/>
          </a:xfrm>
          <a:prstGeom prst="rect">
            <a:avLst/>
          </a:prstGeom>
        </p:spPr>
      </p:pic>
      <p:pic>
        <p:nvPicPr>
          <p:cNvPr id="5" name="Picture 4" descr="Diagram of a drainage system with text and images&#10;&#10;Description automatically generated">
            <a:extLst>
              <a:ext uri="{FF2B5EF4-FFF2-40B4-BE49-F238E27FC236}">
                <a16:creationId xmlns:a16="http://schemas.microsoft.com/office/drawing/2014/main" id="{03DC333C-E8DB-20CD-5FFC-957AC255B9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65" b="12636"/>
          <a:stretch/>
        </p:blipFill>
        <p:spPr>
          <a:xfrm>
            <a:off x="841197" y="777573"/>
            <a:ext cx="4407742" cy="47146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7A8694-01CC-4C34-B429-E9393157AF26}"/>
              </a:ext>
            </a:extLst>
          </p:cNvPr>
          <p:cNvSpPr txBox="1"/>
          <p:nvPr/>
        </p:nvSpPr>
        <p:spPr>
          <a:xfrm>
            <a:off x="1983434" y="5642731"/>
            <a:ext cx="2123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Catch Basin</a:t>
            </a:r>
          </a:p>
        </p:txBody>
      </p:sp>
      <p:pic>
        <p:nvPicPr>
          <p:cNvPr id="10" name="Picture 9" descr="A diagram of a drainage system&#10;&#10;Description automatically generated">
            <a:extLst>
              <a:ext uri="{FF2B5EF4-FFF2-40B4-BE49-F238E27FC236}">
                <a16:creationId xmlns:a16="http://schemas.microsoft.com/office/drawing/2014/main" id="{B7746AB8-CCCB-9425-6F11-EE1BC0CCB2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724" y="275830"/>
            <a:ext cx="4439157" cy="521966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E85D4E-F073-B1EA-333F-EFE997914044}"/>
              </a:ext>
            </a:extLst>
          </p:cNvPr>
          <p:cNvSpPr txBox="1"/>
          <p:nvPr/>
        </p:nvSpPr>
        <p:spPr>
          <a:xfrm>
            <a:off x="6918855" y="5642731"/>
            <a:ext cx="444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Sedimentation Manhole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ED4E194B-70CE-DF9E-F4D5-BB840E2E7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72" y="0"/>
            <a:ext cx="5763004" cy="627039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latin typeface="+mn-lt"/>
              </a:rPr>
              <a:t>Stormwater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81556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with text overlay&#10;&#10;Description automatically generated">
            <a:extLst>
              <a:ext uri="{FF2B5EF4-FFF2-40B4-BE49-F238E27FC236}">
                <a16:creationId xmlns:a16="http://schemas.microsoft.com/office/drawing/2014/main" id="{E0FBDDE7-B338-20A9-6719-55F046FC68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606" b="32914"/>
          <a:stretch/>
        </p:blipFill>
        <p:spPr>
          <a:xfrm>
            <a:off x="2216828" y="6053814"/>
            <a:ext cx="3099450" cy="67103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D4533C6-EB8B-F34F-6405-811BAB1B2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527" y="301789"/>
            <a:ext cx="3531733" cy="521966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F0F5D1-4C49-E88E-F6C9-CA6C1984EC80}"/>
              </a:ext>
            </a:extLst>
          </p:cNvPr>
          <p:cNvSpPr txBox="1"/>
          <p:nvPr/>
        </p:nvSpPr>
        <p:spPr>
          <a:xfrm>
            <a:off x="8488748" y="5613484"/>
            <a:ext cx="2123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Planters</a:t>
            </a:r>
          </a:p>
        </p:txBody>
      </p:sp>
      <p:pic>
        <p:nvPicPr>
          <p:cNvPr id="2" name="Picture 1" descr="Diagram of a well being prepared for a storm&#10;&#10;Description automatically generated">
            <a:extLst>
              <a:ext uri="{FF2B5EF4-FFF2-40B4-BE49-F238E27FC236}">
                <a16:creationId xmlns:a16="http://schemas.microsoft.com/office/drawing/2014/main" id="{090C23FE-28E8-43AA-329A-A948D07ABC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26" t="14807"/>
          <a:stretch/>
        </p:blipFill>
        <p:spPr>
          <a:xfrm>
            <a:off x="488337" y="739995"/>
            <a:ext cx="5315473" cy="478146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2AB9A2-8514-0390-A9D6-048A6DFF5E37}"/>
              </a:ext>
            </a:extLst>
          </p:cNvPr>
          <p:cNvSpPr txBox="1"/>
          <p:nvPr/>
        </p:nvSpPr>
        <p:spPr>
          <a:xfrm>
            <a:off x="1834272" y="5634412"/>
            <a:ext cx="2275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Drywell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5AC88903-4246-3CCB-BC28-756715F6D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72" y="0"/>
            <a:ext cx="5763004" cy="627039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latin typeface="+mn-lt"/>
              </a:rPr>
              <a:t>Stormwater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29348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with text overlay&#10;&#10;Description automatically generated">
            <a:extLst>
              <a:ext uri="{FF2B5EF4-FFF2-40B4-BE49-F238E27FC236}">
                <a16:creationId xmlns:a16="http://schemas.microsoft.com/office/drawing/2014/main" id="{E0FBDDE7-B338-20A9-6719-55F046FC68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606" b="32914"/>
          <a:stretch/>
        </p:blipFill>
        <p:spPr>
          <a:xfrm>
            <a:off x="2216828" y="6053814"/>
            <a:ext cx="3099450" cy="6710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F0F5D1-4C49-E88E-F6C9-CA6C1984EC80}"/>
              </a:ext>
            </a:extLst>
          </p:cNvPr>
          <p:cNvSpPr txBox="1"/>
          <p:nvPr/>
        </p:nvSpPr>
        <p:spPr>
          <a:xfrm>
            <a:off x="1851141" y="5530594"/>
            <a:ext cx="2123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Green Roofs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E85D4E-F073-B1EA-333F-EFE997914044}"/>
              </a:ext>
            </a:extLst>
          </p:cNvPr>
          <p:cNvSpPr txBox="1"/>
          <p:nvPr/>
        </p:nvSpPr>
        <p:spPr>
          <a:xfrm>
            <a:off x="7509321" y="5760078"/>
            <a:ext cx="3662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Retention Ponds</a:t>
            </a:r>
          </a:p>
        </p:txBody>
      </p:sp>
      <p:pic>
        <p:nvPicPr>
          <p:cNvPr id="2" name="Picture 2" descr="green roof stormwater bmp">
            <a:extLst>
              <a:ext uri="{FF2B5EF4-FFF2-40B4-BE49-F238E27FC236}">
                <a16:creationId xmlns:a16="http://schemas.microsoft.com/office/drawing/2014/main" id="{9E46CA90-2F34-7765-10C1-E31B8ABF54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99"/>
          <a:stretch/>
        </p:blipFill>
        <p:spPr bwMode="auto">
          <a:xfrm>
            <a:off x="414876" y="695266"/>
            <a:ext cx="5522980" cy="46134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ormwater Retention Ponds May Not Protect Surface Waters From Road Salt Contamination">
            <a:extLst>
              <a:ext uri="{FF2B5EF4-FFF2-40B4-BE49-F238E27FC236}">
                <a16:creationId xmlns:a16="http://schemas.microsoft.com/office/drawing/2014/main" id="{4A2A3A46-D038-28AA-F942-F0CFBB184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218" y="695266"/>
            <a:ext cx="5522980" cy="457371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E80AB16-CDFB-8D0D-D4E2-106FCA1C5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72" y="0"/>
            <a:ext cx="5763004" cy="627039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latin typeface="+mn-lt"/>
              </a:rPr>
              <a:t>Stormwater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82356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E7B410-EC39-911E-D021-40F905998D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7680F4-A361-E7BC-58F4-4840792E2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rivate and public water lines">
            <a:extLst>
              <a:ext uri="{FF2B5EF4-FFF2-40B4-BE49-F238E27FC236}">
                <a16:creationId xmlns:a16="http://schemas.microsoft.com/office/drawing/2014/main" id="{88914EB3-C25F-2657-4ABF-3F693B705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048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912BF97-52D1-E479-C1E4-5B39993F14D1}"/>
              </a:ext>
            </a:extLst>
          </p:cNvPr>
          <p:cNvSpPr txBox="1"/>
          <p:nvPr/>
        </p:nvSpPr>
        <p:spPr>
          <a:xfrm>
            <a:off x="8260596" y="258900"/>
            <a:ext cx="35336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Stormwater facilities around downtown Bend!</a:t>
            </a:r>
            <a:endParaRPr lang="en-US" sz="3600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E35086-1D2D-FB1B-3AF8-D449F9121A0D}"/>
              </a:ext>
            </a:extLst>
          </p:cNvPr>
          <p:cNvSpPr txBox="1"/>
          <p:nvPr/>
        </p:nvSpPr>
        <p:spPr>
          <a:xfrm>
            <a:off x="8260596" y="3130657"/>
            <a:ext cx="30531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hlinkClick r:id="rId3"/>
              </a:rPr>
              <a:t>Interactive Stormwater Map</a:t>
            </a:r>
            <a:endParaRPr lang="en-US" sz="4400" dirty="0"/>
          </a:p>
        </p:txBody>
      </p:sp>
      <p:pic>
        <p:nvPicPr>
          <p:cNvPr id="4" name="Picture 3" descr="A logo with text overlay&#10;&#10;Description automatically generated">
            <a:extLst>
              <a:ext uri="{FF2B5EF4-FFF2-40B4-BE49-F238E27FC236}">
                <a16:creationId xmlns:a16="http://schemas.microsoft.com/office/drawing/2014/main" id="{85272265-4769-384F-D79A-E984D2A45F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606" b="32914"/>
          <a:stretch/>
        </p:blipFill>
        <p:spPr>
          <a:xfrm>
            <a:off x="2216828" y="6053814"/>
            <a:ext cx="3099450" cy="671033"/>
          </a:xfrm>
          <a:prstGeom prst="rect">
            <a:avLst/>
          </a:prstGeom>
        </p:spPr>
      </p:pic>
      <p:pic>
        <p:nvPicPr>
          <p:cNvPr id="5" name="Picture 4" descr="A map of a city&#10;&#10;Description automatically generated">
            <a:extLst>
              <a:ext uri="{FF2B5EF4-FFF2-40B4-BE49-F238E27FC236}">
                <a16:creationId xmlns:a16="http://schemas.microsoft.com/office/drawing/2014/main" id="{B4200AE9-2B4A-73D1-79AF-C8DD29A5A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263" y="258900"/>
            <a:ext cx="7772400" cy="538768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828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B282C88-03C3-63D7-F0C4-89EAFE5A7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88774"/>
            <a:ext cx="9144000" cy="718950"/>
          </a:xfrm>
        </p:spPr>
        <p:txBody>
          <a:bodyPr>
            <a:noAutofit/>
          </a:bodyPr>
          <a:lstStyle/>
          <a:p>
            <a:pPr algn="ctr"/>
            <a:r>
              <a:rPr lang="en-US" sz="2800" b="0" dirty="0">
                <a:latin typeface="+mn-lt"/>
              </a:rPr>
              <a:t>Upper Deschutes Watershed Council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8BE1F0-CDEB-D3CE-9D9F-B069DA27A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91138"/>
            <a:ext cx="9144000" cy="1074542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+mn-lt"/>
              </a:rPr>
              <a:t>One Water Program</a:t>
            </a:r>
          </a:p>
        </p:txBody>
      </p:sp>
      <p:pic>
        <p:nvPicPr>
          <p:cNvPr id="2" name="Picture 1" descr="A logo for a company&#10;&#10;Description automatically generated">
            <a:extLst>
              <a:ext uri="{FF2B5EF4-FFF2-40B4-BE49-F238E27FC236}">
                <a16:creationId xmlns:a16="http://schemas.microsoft.com/office/drawing/2014/main" id="{1CF39469-F420-D50F-72D3-98CD299AA0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4" t="1" r="9787" b="-10994"/>
          <a:stretch/>
        </p:blipFill>
        <p:spPr bwMode="auto">
          <a:xfrm>
            <a:off x="1978616" y="191414"/>
            <a:ext cx="2127558" cy="1602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7415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with text overlay&#10;&#10;Description automatically generated">
            <a:extLst>
              <a:ext uri="{FF2B5EF4-FFF2-40B4-BE49-F238E27FC236}">
                <a16:creationId xmlns:a16="http://schemas.microsoft.com/office/drawing/2014/main" id="{D64B0589-EF50-E69D-4CE2-16FCF7DFE1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606" b="32914"/>
          <a:stretch/>
        </p:blipFill>
        <p:spPr>
          <a:xfrm>
            <a:off x="2216828" y="6053814"/>
            <a:ext cx="3099450" cy="671033"/>
          </a:xfrm>
          <a:prstGeom prst="rect">
            <a:avLst/>
          </a:prstGeom>
        </p:spPr>
      </p:pic>
      <p:pic>
        <p:nvPicPr>
          <p:cNvPr id="3" name="Online Media 2" descr="Managing Stormwater Runoff">
            <a:hlinkClick r:id="" action="ppaction://media"/>
            <a:extLst>
              <a:ext uri="{FF2B5EF4-FFF2-40B4-BE49-F238E27FC236}">
                <a16:creationId xmlns:a16="http://schemas.microsoft.com/office/drawing/2014/main" id="{0EBD46B7-F607-058F-5ACC-62ACBB5E90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624140" y="260834"/>
            <a:ext cx="8943719" cy="50532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73ABAD-807C-0737-3C85-D216D8F7D443}"/>
              </a:ext>
            </a:extLst>
          </p:cNvPr>
          <p:cNvSpPr txBox="1"/>
          <p:nvPr/>
        </p:nvSpPr>
        <p:spPr>
          <a:xfrm>
            <a:off x="3766553" y="5391537"/>
            <a:ext cx="6371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hlinkClick r:id="rId6"/>
              </a:rPr>
              <a:t>Managing Stormwater Runoff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31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with text overlay&#10;&#10;Description automatically generated">
            <a:extLst>
              <a:ext uri="{FF2B5EF4-FFF2-40B4-BE49-F238E27FC236}">
                <a16:creationId xmlns:a16="http://schemas.microsoft.com/office/drawing/2014/main" id="{840C8855-D51A-5790-2652-029ECF6FBC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606" b="32914"/>
          <a:stretch/>
        </p:blipFill>
        <p:spPr>
          <a:xfrm>
            <a:off x="2216828" y="6053814"/>
            <a:ext cx="3099450" cy="671033"/>
          </a:xfrm>
          <a:prstGeom prst="rect">
            <a:avLst/>
          </a:prstGeom>
        </p:spPr>
      </p:pic>
      <p:pic>
        <p:nvPicPr>
          <p:cNvPr id="5" name="Picture 4" descr="ALL THE FISH. Interior Redband Trout | by USFWS Columbia Pacific Northwest  Region | USFWS Pacific NW Region | Medium">
            <a:extLst>
              <a:ext uri="{FF2B5EF4-FFF2-40B4-BE49-F238E27FC236}">
                <a16:creationId xmlns:a16="http://schemas.microsoft.com/office/drawing/2014/main" id="{E8BBCF5D-1628-44B0-0D8E-20CE5C50E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29" y="735058"/>
            <a:ext cx="7552859" cy="496337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88A8E7-882F-EC27-A7F4-DB3BA1C013E1}"/>
              </a:ext>
            </a:extLst>
          </p:cNvPr>
          <p:cNvSpPr txBox="1"/>
          <p:nvPr/>
        </p:nvSpPr>
        <p:spPr>
          <a:xfrm>
            <a:off x="8535514" y="1112430"/>
            <a:ext cx="32414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Let’s check out Taylor the Trout and some stormwater challenges!</a:t>
            </a:r>
            <a:endParaRPr lang="en-US" sz="3600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4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A833E-5CE6-7743-7303-E251D3FD2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4EBC3F-E563-0132-D026-64A6160C716D}"/>
              </a:ext>
            </a:extLst>
          </p:cNvPr>
          <p:cNvSpPr txBox="1"/>
          <p:nvPr/>
        </p:nvSpPr>
        <p:spPr>
          <a:xfrm>
            <a:off x="152400" y="107651"/>
            <a:ext cx="1165661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Essential Question</a:t>
            </a:r>
            <a:r>
              <a:rPr lang="en-US" sz="48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br>
              <a:rPr lang="en-US" sz="48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000" b="1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What is stormwater, and h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ow do human actions affect it?</a:t>
            </a:r>
            <a:b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can we help keep our watershed clean from stormwater pollution?</a:t>
            </a:r>
            <a:b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are some tools that can be used to clean or control our stormwater before it returns to the environment?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b="1" u="sng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logo with text overlay&#10;&#10;Description automatically generated">
            <a:extLst>
              <a:ext uri="{FF2B5EF4-FFF2-40B4-BE49-F238E27FC236}">
                <a16:creationId xmlns:a16="http://schemas.microsoft.com/office/drawing/2014/main" id="{AF9E2F7C-8FCF-90C8-E6D8-D5DE16B1CF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06" b="32914"/>
          <a:stretch/>
        </p:blipFill>
        <p:spPr>
          <a:xfrm>
            <a:off x="2216828" y="6053814"/>
            <a:ext cx="3099450" cy="67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61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68A6B32-012C-A690-1DB8-EC4EA8DB8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93" y="0"/>
            <a:ext cx="12147013" cy="75811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n-lt"/>
              </a:rPr>
              <a:t>Next Lesson: </a:t>
            </a:r>
            <a:r>
              <a:rPr lang="en-US" sz="2800" b="0" dirty="0">
                <a:latin typeface="+mn-lt"/>
              </a:rPr>
              <a:t>Newport Avenue Stormwater Tour and Water Quality Testing!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8F2C7F1-B4B2-3ECC-7F7E-B84E1516C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252" y="1825415"/>
            <a:ext cx="24421083" cy="4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 descr="A logo with text overlay&#10;&#10;Description automatically generated">
            <a:extLst>
              <a:ext uri="{FF2B5EF4-FFF2-40B4-BE49-F238E27FC236}">
                <a16:creationId xmlns:a16="http://schemas.microsoft.com/office/drawing/2014/main" id="{88013A28-ABBE-3536-311D-C43B88C3DC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06" b="32914"/>
          <a:stretch/>
        </p:blipFill>
        <p:spPr>
          <a:xfrm>
            <a:off x="2216828" y="6053814"/>
            <a:ext cx="3099450" cy="671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487433-EA0C-5C23-701A-A8A919A7DE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" t="1099" r="910" b="1234"/>
          <a:stretch/>
        </p:blipFill>
        <p:spPr bwMode="auto">
          <a:xfrm>
            <a:off x="400426" y="1362345"/>
            <a:ext cx="6343667" cy="41793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A person holding a stick with children in front of a lake&#10;&#10;Description automatically generated">
            <a:extLst>
              <a:ext uri="{FF2B5EF4-FFF2-40B4-BE49-F238E27FC236}">
                <a16:creationId xmlns:a16="http://schemas.microsoft.com/office/drawing/2014/main" id="{3ED728AA-0513-08B8-C22E-718C592796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81"/>
          <a:stretch/>
        </p:blipFill>
        <p:spPr>
          <a:xfrm>
            <a:off x="7262919" y="1459487"/>
            <a:ext cx="4671392" cy="39729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902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953534-9166-642C-2D1D-8E112C360A7A}"/>
              </a:ext>
            </a:extLst>
          </p:cNvPr>
          <p:cNvSpPr txBox="1"/>
          <p:nvPr/>
        </p:nvSpPr>
        <p:spPr>
          <a:xfrm>
            <a:off x="152400" y="107651"/>
            <a:ext cx="1165661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Essential Question</a:t>
            </a:r>
            <a:r>
              <a:rPr lang="en-US" sz="48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br>
              <a:rPr lang="en-US" sz="48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000" b="1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What is stormwater, and h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ow do human actions affect it?</a:t>
            </a:r>
            <a:b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can we help keep our watershed clean from stormwater pollution?</a:t>
            </a:r>
            <a:b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are some tools that can be used to clean or control our stormwater before it returns to the environment?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b="1" u="sng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logo with text overlay&#10;&#10;Description automatically generated">
            <a:extLst>
              <a:ext uri="{FF2B5EF4-FFF2-40B4-BE49-F238E27FC236}">
                <a16:creationId xmlns:a16="http://schemas.microsoft.com/office/drawing/2014/main" id="{D133DCDB-9409-87C6-368D-356036DCB3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06" b="32914"/>
          <a:stretch/>
        </p:blipFill>
        <p:spPr>
          <a:xfrm>
            <a:off x="2216828" y="6053814"/>
            <a:ext cx="3099450" cy="67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6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953534-9166-642C-2D1D-8E112C360A7A}"/>
              </a:ext>
            </a:extLst>
          </p:cNvPr>
          <p:cNvSpPr txBox="1"/>
          <p:nvPr/>
        </p:nvSpPr>
        <p:spPr>
          <a:xfrm>
            <a:off x="334021" y="397937"/>
            <a:ext cx="62554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Chec</a:t>
            </a:r>
            <a:r>
              <a:rPr lang="en-US" sz="48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 for understanding game!</a:t>
            </a:r>
            <a:endParaRPr lang="en-US" sz="2000" b="1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4000" b="1" u="sng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arenR"/>
            </a:pPr>
            <a:r>
              <a:rPr lang="en-US" sz="40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Listen to the questions</a:t>
            </a:r>
          </a:p>
          <a:p>
            <a:pPr marL="742950" indent="-742950">
              <a:buAutoNum type="arabicParenR"/>
            </a:pPr>
            <a:r>
              <a:rPr lang="en-US" sz="4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Hold up the number on your hand you think the answer is.</a:t>
            </a:r>
          </a:p>
          <a:p>
            <a:endParaRPr lang="en-US" sz="4000" b="1" u="sng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logo with text overlay&#10;&#10;Description automatically generated">
            <a:extLst>
              <a:ext uri="{FF2B5EF4-FFF2-40B4-BE49-F238E27FC236}">
                <a16:creationId xmlns:a16="http://schemas.microsoft.com/office/drawing/2014/main" id="{D133DCDB-9409-87C6-368D-356036DCB3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06" b="32914"/>
          <a:stretch/>
        </p:blipFill>
        <p:spPr>
          <a:xfrm>
            <a:off x="2216828" y="6053814"/>
            <a:ext cx="3099450" cy="671033"/>
          </a:xfrm>
          <a:prstGeom prst="rect">
            <a:avLst/>
          </a:prstGeom>
        </p:spPr>
      </p:pic>
      <p:pic>
        <p:nvPicPr>
          <p:cNvPr id="3" name="Picture 4" descr="Kids Not Listening? Don't Count on 1-2-3! - Positive Parenting Solutions">
            <a:extLst>
              <a:ext uri="{FF2B5EF4-FFF2-40B4-BE49-F238E27FC236}">
                <a16:creationId xmlns:a16="http://schemas.microsoft.com/office/drawing/2014/main" id="{901B3E1D-691C-0970-A921-9650CC4D8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486" y="1620789"/>
            <a:ext cx="5002208" cy="292218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827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953534-9166-642C-2D1D-8E112C360A7A}"/>
              </a:ext>
            </a:extLst>
          </p:cNvPr>
          <p:cNvSpPr txBox="1"/>
          <p:nvPr/>
        </p:nvSpPr>
        <p:spPr>
          <a:xfrm>
            <a:off x="334021" y="397937"/>
            <a:ext cx="625546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Where does our drinking water come from?</a:t>
            </a:r>
            <a:endParaRPr lang="en-US" sz="2000" b="1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4000" b="1" u="sng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arenR"/>
            </a:pPr>
            <a:r>
              <a:rPr lang="en-US" sz="4000" dirty="0" err="1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Tumalo</a:t>
            </a:r>
            <a:r>
              <a:rPr lang="en-US" sz="40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Creek</a:t>
            </a:r>
          </a:p>
          <a:p>
            <a:pPr marL="742950" indent="-742950">
              <a:buAutoNum type="arabicParenR"/>
            </a:pPr>
            <a:r>
              <a:rPr lang="en-US" sz="40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Prowell</a:t>
            </a:r>
            <a:r>
              <a:rPr lang="en-US" sz="40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Springs/ </a:t>
            </a:r>
            <a:r>
              <a:rPr lang="en-US" sz="4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Bridge Creek</a:t>
            </a:r>
          </a:p>
          <a:p>
            <a:pPr marL="742950" indent="-742950">
              <a:buAutoNum type="arabicParenR"/>
            </a:pPr>
            <a:r>
              <a:rPr lang="en-US" sz="40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Deschutes River</a:t>
            </a:r>
            <a:endParaRPr lang="en-US" sz="40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4000" b="1" u="sng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logo with text overlay&#10;&#10;Description automatically generated">
            <a:extLst>
              <a:ext uri="{FF2B5EF4-FFF2-40B4-BE49-F238E27FC236}">
                <a16:creationId xmlns:a16="http://schemas.microsoft.com/office/drawing/2014/main" id="{D133DCDB-9409-87C6-368D-356036DCB3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06" b="32914"/>
          <a:stretch/>
        </p:blipFill>
        <p:spPr>
          <a:xfrm>
            <a:off x="2216828" y="6053814"/>
            <a:ext cx="3099450" cy="671033"/>
          </a:xfrm>
          <a:prstGeom prst="rect">
            <a:avLst/>
          </a:prstGeom>
        </p:spPr>
      </p:pic>
      <p:pic>
        <p:nvPicPr>
          <p:cNvPr id="3" name="Picture 4" descr="Kids Not Listening? Don't Count on 1-2-3! - Positive Parenting Solutions">
            <a:extLst>
              <a:ext uri="{FF2B5EF4-FFF2-40B4-BE49-F238E27FC236}">
                <a16:creationId xmlns:a16="http://schemas.microsoft.com/office/drawing/2014/main" id="{901B3E1D-691C-0970-A921-9650CC4D8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486" y="1620789"/>
            <a:ext cx="5002208" cy="292218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B5D09E5-C2F8-B188-DECA-9982FABE17E3}"/>
              </a:ext>
            </a:extLst>
          </p:cNvPr>
          <p:cNvSpPr/>
          <p:nvPr/>
        </p:nvSpPr>
        <p:spPr>
          <a:xfrm>
            <a:off x="274157" y="3893905"/>
            <a:ext cx="652298" cy="649065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6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953534-9166-642C-2D1D-8E112C360A7A}"/>
              </a:ext>
            </a:extLst>
          </p:cNvPr>
          <p:cNvSpPr txBox="1"/>
          <p:nvPr/>
        </p:nvSpPr>
        <p:spPr>
          <a:xfrm>
            <a:off x="334021" y="397937"/>
            <a:ext cx="729341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What is the name of the watershed we get our drinking water from?</a:t>
            </a:r>
            <a:endParaRPr lang="en-US" sz="2000" b="1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4000" b="1" u="sng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arenR"/>
            </a:pPr>
            <a:r>
              <a:rPr lang="en-US" sz="40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Bend Municipal Watershed</a:t>
            </a:r>
          </a:p>
          <a:p>
            <a:pPr marL="742950" indent="-742950">
              <a:buAutoNum type="arabicParenR"/>
            </a:pPr>
            <a:r>
              <a:rPr lang="en-US" sz="4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Metolius Watershed</a:t>
            </a:r>
          </a:p>
          <a:p>
            <a:pPr marL="742950" indent="-742950">
              <a:buAutoNum type="arabicParenR"/>
            </a:pPr>
            <a:r>
              <a:rPr lang="en-US" sz="40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Upper Deschutes River Subbasin</a:t>
            </a:r>
            <a:endParaRPr lang="en-US" sz="40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4000" b="1" u="sng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logo with text overlay&#10;&#10;Description automatically generated">
            <a:extLst>
              <a:ext uri="{FF2B5EF4-FFF2-40B4-BE49-F238E27FC236}">
                <a16:creationId xmlns:a16="http://schemas.microsoft.com/office/drawing/2014/main" id="{D133DCDB-9409-87C6-368D-356036DCB3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06" b="32914"/>
          <a:stretch/>
        </p:blipFill>
        <p:spPr>
          <a:xfrm>
            <a:off x="2216828" y="6053814"/>
            <a:ext cx="3099450" cy="671033"/>
          </a:xfrm>
          <a:prstGeom prst="rect">
            <a:avLst/>
          </a:prstGeom>
        </p:spPr>
      </p:pic>
      <p:pic>
        <p:nvPicPr>
          <p:cNvPr id="3" name="Picture 4" descr="Kids Not Listening? Don't Count on 1-2-3! - Positive Parenting Solutions">
            <a:extLst>
              <a:ext uri="{FF2B5EF4-FFF2-40B4-BE49-F238E27FC236}">
                <a16:creationId xmlns:a16="http://schemas.microsoft.com/office/drawing/2014/main" id="{901B3E1D-691C-0970-A921-9650CC4D8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520" y="2022232"/>
            <a:ext cx="4250174" cy="24828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469A2E1-6C9C-B5E1-660E-60558639D399}"/>
              </a:ext>
            </a:extLst>
          </p:cNvPr>
          <p:cNvSpPr/>
          <p:nvPr/>
        </p:nvSpPr>
        <p:spPr>
          <a:xfrm>
            <a:off x="202238" y="3263662"/>
            <a:ext cx="652298" cy="649065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953534-9166-642C-2D1D-8E112C360A7A}"/>
              </a:ext>
            </a:extLst>
          </p:cNvPr>
          <p:cNvSpPr txBox="1"/>
          <p:nvPr/>
        </p:nvSpPr>
        <p:spPr>
          <a:xfrm>
            <a:off x="334021" y="397937"/>
            <a:ext cx="729341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Where is water used the most at our homes, schools, and businesses</a:t>
            </a:r>
            <a:r>
              <a:rPr lang="en-US" sz="44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b="1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600" b="1" u="sng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arenR"/>
            </a:pPr>
            <a:r>
              <a:rPr lang="en-US" sz="36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Outdoors for landscaping</a:t>
            </a:r>
          </a:p>
          <a:p>
            <a:pPr marL="742950" indent="-742950">
              <a:buAutoNum type="arabicParenR"/>
            </a:pPr>
            <a:r>
              <a:rPr lang="en-US" sz="36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Showers</a:t>
            </a:r>
            <a:endParaRPr lang="en-US" sz="36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arenR"/>
            </a:pPr>
            <a:r>
              <a:rPr lang="en-US" sz="36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Toilets</a:t>
            </a:r>
            <a:endParaRPr lang="en-US" sz="36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600" b="1" u="sng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logo with text overlay&#10;&#10;Description automatically generated">
            <a:extLst>
              <a:ext uri="{FF2B5EF4-FFF2-40B4-BE49-F238E27FC236}">
                <a16:creationId xmlns:a16="http://schemas.microsoft.com/office/drawing/2014/main" id="{D133DCDB-9409-87C6-368D-356036DCB3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06" b="32914"/>
          <a:stretch/>
        </p:blipFill>
        <p:spPr>
          <a:xfrm>
            <a:off x="2216828" y="6053814"/>
            <a:ext cx="3099450" cy="671033"/>
          </a:xfrm>
          <a:prstGeom prst="rect">
            <a:avLst/>
          </a:prstGeom>
        </p:spPr>
      </p:pic>
      <p:pic>
        <p:nvPicPr>
          <p:cNvPr id="3" name="Picture 4" descr="Kids Not Listening? Don't Count on 1-2-3! - Positive Parenting Solutions">
            <a:extLst>
              <a:ext uri="{FF2B5EF4-FFF2-40B4-BE49-F238E27FC236}">
                <a16:creationId xmlns:a16="http://schemas.microsoft.com/office/drawing/2014/main" id="{901B3E1D-691C-0970-A921-9650CC4D8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520" y="2022232"/>
            <a:ext cx="4250174" cy="24828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8997FBD-0550-BDF8-913A-16B230A13B68}"/>
              </a:ext>
            </a:extLst>
          </p:cNvPr>
          <p:cNvSpPr/>
          <p:nvPr/>
        </p:nvSpPr>
        <p:spPr>
          <a:xfrm>
            <a:off x="274157" y="2939129"/>
            <a:ext cx="652298" cy="649065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2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953534-9166-642C-2D1D-8E112C360A7A}"/>
              </a:ext>
            </a:extLst>
          </p:cNvPr>
          <p:cNvSpPr txBox="1"/>
          <p:nvPr/>
        </p:nvSpPr>
        <p:spPr>
          <a:xfrm>
            <a:off x="334021" y="397937"/>
            <a:ext cx="729341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Where does our used water go after it goes down the drain in our house?</a:t>
            </a:r>
            <a:endParaRPr lang="en-US" sz="2000" b="1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4000" b="1" u="sng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arenR"/>
            </a:pPr>
            <a:r>
              <a:rPr lang="en-US" sz="40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Back to our rivers and streams</a:t>
            </a:r>
          </a:p>
          <a:p>
            <a:pPr marL="742950" indent="-742950">
              <a:buAutoNum type="arabicParenR"/>
            </a:pPr>
            <a:r>
              <a:rPr lang="en-US" sz="4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Water Reclamation Facility</a:t>
            </a:r>
          </a:p>
          <a:p>
            <a:pPr marL="742950" indent="-742950">
              <a:buAutoNum type="arabicParenR"/>
            </a:pPr>
            <a:r>
              <a:rPr lang="en-US" sz="40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Water storage reservoir</a:t>
            </a:r>
            <a:endParaRPr lang="en-US" sz="40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4000" b="1" u="sng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logo with text overlay&#10;&#10;Description automatically generated">
            <a:extLst>
              <a:ext uri="{FF2B5EF4-FFF2-40B4-BE49-F238E27FC236}">
                <a16:creationId xmlns:a16="http://schemas.microsoft.com/office/drawing/2014/main" id="{D133DCDB-9409-87C6-368D-356036DCB3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06" b="32914"/>
          <a:stretch/>
        </p:blipFill>
        <p:spPr>
          <a:xfrm>
            <a:off x="2216828" y="6053814"/>
            <a:ext cx="3099450" cy="671033"/>
          </a:xfrm>
          <a:prstGeom prst="rect">
            <a:avLst/>
          </a:prstGeom>
        </p:spPr>
      </p:pic>
      <p:pic>
        <p:nvPicPr>
          <p:cNvPr id="3" name="Picture 4" descr="Kids Not Listening? Don't Count on 1-2-3! - Positive Parenting Solutions">
            <a:extLst>
              <a:ext uri="{FF2B5EF4-FFF2-40B4-BE49-F238E27FC236}">
                <a16:creationId xmlns:a16="http://schemas.microsoft.com/office/drawing/2014/main" id="{901B3E1D-691C-0970-A921-9650CC4D8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185" y="2187570"/>
            <a:ext cx="3890794" cy="227291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53F9266-10B9-43F9-5C9E-E8C1349A96FC}"/>
              </a:ext>
            </a:extLst>
          </p:cNvPr>
          <p:cNvSpPr/>
          <p:nvPr/>
        </p:nvSpPr>
        <p:spPr>
          <a:xfrm>
            <a:off x="270647" y="3883936"/>
            <a:ext cx="689020" cy="639926"/>
          </a:xfrm>
          <a:prstGeom prst="ellips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0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953534-9166-642C-2D1D-8E112C360A7A}"/>
              </a:ext>
            </a:extLst>
          </p:cNvPr>
          <p:cNvSpPr txBox="1"/>
          <p:nvPr/>
        </p:nvSpPr>
        <p:spPr>
          <a:xfrm>
            <a:off x="334021" y="397937"/>
            <a:ext cx="625546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How does water get returned to the environment at the Water Reclamation Facility?</a:t>
            </a:r>
            <a:endParaRPr lang="en-US" b="1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600" b="1" u="sng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arenR"/>
            </a:pPr>
            <a:r>
              <a:rPr lang="en-US" sz="36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Evaporation and percolation</a:t>
            </a:r>
          </a:p>
          <a:p>
            <a:pPr marL="742950" indent="-742950">
              <a:buAutoNum type="arabicParenR"/>
            </a:pPr>
            <a:r>
              <a:rPr lang="en-US" sz="3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It gets piped to Bridge Creek</a:t>
            </a:r>
          </a:p>
          <a:p>
            <a:pPr marL="742950" indent="-742950">
              <a:buAutoNum type="arabicParenR"/>
            </a:pPr>
            <a:r>
              <a:rPr lang="en-US" sz="36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It goes directly into our rivers and streams</a:t>
            </a:r>
            <a:endParaRPr lang="en-US" sz="36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600" b="1" u="sng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logo with text overlay&#10;&#10;Description automatically generated">
            <a:extLst>
              <a:ext uri="{FF2B5EF4-FFF2-40B4-BE49-F238E27FC236}">
                <a16:creationId xmlns:a16="http://schemas.microsoft.com/office/drawing/2014/main" id="{D133DCDB-9409-87C6-368D-356036DCB3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06" b="32914"/>
          <a:stretch/>
        </p:blipFill>
        <p:spPr>
          <a:xfrm>
            <a:off x="2216828" y="6053814"/>
            <a:ext cx="3099450" cy="671033"/>
          </a:xfrm>
          <a:prstGeom prst="rect">
            <a:avLst/>
          </a:prstGeom>
        </p:spPr>
      </p:pic>
      <p:pic>
        <p:nvPicPr>
          <p:cNvPr id="3" name="Picture 4" descr="Kids Not Listening? Don't Count on 1-2-3! - Positive Parenting Solutions">
            <a:extLst>
              <a:ext uri="{FF2B5EF4-FFF2-40B4-BE49-F238E27FC236}">
                <a16:creationId xmlns:a16="http://schemas.microsoft.com/office/drawing/2014/main" id="{901B3E1D-691C-0970-A921-9650CC4D8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771" y="1583211"/>
            <a:ext cx="5002208" cy="292218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BB46F89-E14A-0A66-01FC-AA821C849F56}"/>
              </a:ext>
            </a:extLst>
          </p:cNvPr>
          <p:cNvSpPr/>
          <p:nvPr/>
        </p:nvSpPr>
        <p:spPr>
          <a:xfrm>
            <a:off x="270647" y="3630439"/>
            <a:ext cx="689020" cy="639926"/>
          </a:xfrm>
          <a:prstGeom prst="ellips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CoB PowerPoint Theme 2023">
  <a:themeElements>
    <a:clrScheme name="CoB Powerpoint 2023">
      <a:dk1>
        <a:srgbClr val="000000"/>
      </a:dk1>
      <a:lt1>
        <a:srgbClr val="FFFFFF"/>
      </a:lt1>
      <a:dk2>
        <a:srgbClr val="4C7242"/>
      </a:dk2>
      <a:lt2>
        <a:srgbClr val="A44C7B"/>
      </a:lt2>
      <a:accent1>
        <a:srgbClr val="00717C"/>
      </a:accent1>
      <a:accent2>
        <a:srgbClr val="266590"/>
      </a:accent2>
      <a:accent3>
        <a:srgbClr val="E8E179"/>
      </a:accent3>
      <a:accent4>
        <a:srgbClr val="E3E0C5"/>
      </a:accent4>
      <a:accent5>
        <a:srgbClr val="F1F3F4"/>
      </a:accent5>
      <a:accent6>
        <a:srgbClr val="AE2024"/>
      </a:accent6>
      <a:hlink>
        <a:srgbClr val="AE2024"/>
      </a:hlink>
      <a:folHlink>
        <a:srgbClr val="AE2024"/>
      </a:folHlink>
    </a:clrScheme>
    <a:fontScheme name="City of Bend 2022">
      <a:majorFont>
        <a:latin typeface="Arial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B PowerPoint Theme 2023" id="{389FD2E6-7F04-49F1-A829-63207A3387A4}" vid="{4296B8A9-0E91-42B1-BD37-FA5FE12871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CoB PowerPoint Theme 2023</Template>
  <TotalTime>16897</TotalTime>
  <Words>415</Words>
  <Application>Microsoft Office PowerPoint</Application>
  <PresentationFormat>Widescreen</PresentationFormat>
  <Paragraphs>86</Paragraphs>
  <Slides>23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Aptos</vt:lpstr>
      <vt:lpstr>Arial</vt:lpstr>
      <vt:lpstr>Calibri</vt:lpstr>
      <vt:lpstr>Times New Roman</vt:lpstr>
      <vt:lpstr>CoB PowerPoint Theme 2023</vt:lpstr>
      <vt:lpstr>PowerPoint Presentation</vt:lpstr>
      <vt:lpstr>One Water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stormwater?</vt:lpstr>
      <vt:lpstr>Stormwater can be polluted…</vt:lpstr>
      <vt:lpstr>PowerPoint Presentation</vt:lpstr>
      <vt:lpstr>Stormwater Infrastructure</vt:lpstr>
      <vt:lpstr>Stormwater Infrastructure</vt:lpstr>
      <vt:lpstr>Stormwater Infrastructure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Lesson: Newport Avenue Stormwater Tour and Water Quality Testing!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Colette Boylan</dc:creator>
  <cp:lastModifiedBy>Katie Wareham</cp:lastModifiedBy>
  <cp:revision>155</cp:revision>
  <dcterms:created xsi:type="dcterms:W3CDTF">2024-01-13T00:34:28Z</dcterms:created>
  <dcterms:modified xsi:type="dcterms:W3CDTF">2025-10-02T15:39:14Z</dcterms:modified>
</cp:coreProperties>
</file>