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24"/>
  </p:notesMasterIdLst>
  <p:sldIdLst>
    <p:sldId id="257" r:id="rId2"/>
    <p:sldId id="256" r:id="rId3"/>
    <p:sldId id="260" r:id="rId4"/>
    <p:sldId id="284" r:id="rId5"/>
    <p:sldId id="261" r:id="rId6"/>
    <p:sldId id="262" r:id="rId7"/>
    <p:sldId id="266" r:id="rId8"/>
    <p:sldId id="267" r:id="rId9"/>
    <p:sldId id="268" r:id="rId10"/>
    <p:sldId id="269" r:id="rId11"/>
    <p:sldId id="281" r:id="rId12"/>
    <p:sldId id="278" r:id="rId13"/>
    <p:sldId id="271" r:id="rId14"/>
    <p:sldId id="272" r:id="rId15"/>
    <p:sldId id="286" r:id="rId16"/>
    <p:sldId id="287" r:id="rId17"/>
    <p:sldId id="288" r:id="rId18"/>
    <p:sldId id="289" r:id="rId19"/>
    <p:sldId id="290" r:id="rId20"/>
    <p:sldId id="285" r:id="rId21"/>
    <p:sldId id="280" r:id="rId22"/>
    <p:sldId id="273" r:id="rId23"/>
  </p:sldIdLst>
  <p:sldSz cx="12192000" cy="6858000"/>
  <p:notesSz cx="6858000" cy="9144000"/>
  <p:defaultTextStyle>
    <a:defPPr>
      <a:defRPr lang="en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5118F9-5739-7A6B-C8C2-5A7A1E55BCF9}" name="Colette Boylan" initials="CB" userId="S::cboylan@restorethedeschutes.org::7f61b695-3bde-4b4c-a359-1f30ad2462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964"/>
    <p:restoredTop sz="95687"/>
  </p:normalViewPr>
  <p:slideViewPr>
    <p:cSldViewPr snapToGrid="0">
      <p:cViewPr varScale="1">
        <p:scale>
          <a:sx n="100" d="100"/>
          <a:sy n="100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6355-A438-4B53-B048-B6B6C587E99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067FF-B460-4D8C-838A-96BE4838B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1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067FF-B460-4D8C-838A-96BE4838B5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4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067FF-B460-4D8C-838A-96BE4838B5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14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067FF-B460-4D8C-838A-96BE4838B5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72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067FF-B460-4D8C-838A-96BE4838B5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2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067FF-B460-4D8C-838A-96BE4838B5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0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067FF-B460-4D8C-838A-96BE4838B5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35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067FF-B460-4D8C-838A-96BE4838B5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8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D48BE4-A4C6-415F-9BBC-7E2E3CEF7C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4713288"/>
            <a:ext cx="4614862" cy="647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Presentation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7C970-D7A4-E444-B068-3C8DB778BC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7505" y="3700649"/>
            <a:ext cx="9144000" cy="718950"/>
          </a:xfrm>
        </p:spPr>
        <p:txBody>
          <a:bodyPr/>
          <a:lstStyle>
            <a:lvl1pPr marL="0" indent="0" algn="l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Presenter Name</a:t>
            </a:r>
            <a:endParaRPr lang="en-V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E5591-3CD0-7A49-AD04-9BE7752353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5" y="2534032"/>
            <a:ext cx="9144000" cy="1074542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5" name="Picture 4" descr="City of Bend logo.">
            <a:extLst>
              <a:ext uri="{FF2B5EF4-FFF2-40B4-BE49-F238E27FC236}">
                <a16:creationId xmlns:a16="http://schemas.microsoft.com/office/drawing/2014/main" id="{A965FAFB-CDDC-E045-8742-977503756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14" y="-519222"/>
            <a:ext cx="2782556" cy="2782556"/>
          </a:xfrm>
          <a:prstGeom prst="rect">
            <a:avLst/>
          </a:prstGeom>
        </p:spPr>
      </p:pic>
      <p:pic>
        <p:nvPicPr>
          <p:cNvPr id="4" name="Picture 3" descr="City of Bend logo.">
            <a:extLst>
              <a:ext uri="{FF2B5EF4-FFF2-40B4-BE49-F238E27FC236}">
                <a16:creationId xmlns:a16="http://schemas.microsoft.com/office/drawing/2014/main" id="{BB2E7619-CDDE-AB3A-C95E-9ACE1CA62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14" y="-519222"/>
            <a:ext cx="2782556" cy="27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2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terials in Alternate Format Requ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53D9D1-CFBC-0B42-B5B8-5D34BDD25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B5238-41BA-451C-966E-C74B18EEE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3294" y="2926804"/>
            <a:ext cx="9100505" cy="11207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2400" dirty="0"/>
              <a:t>To obtain this information in an alternate format such as Braille, large print, electronic formats, etc. please contact [Project Manager or Document Creator] at [email] or [telephone number]; Relay Users Dial 7-1-1.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6659F-9343-4F15-AA39-6294E7D3D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56599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sz="28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Accommodation Information for People with Disabilities</a:t>
            </a:r>
          </a:p>
        </p:txBody>
      </p:sp>
      <p:pic>
        <p:nvPicPr>
          <p:cNvPr id="1025" name="image10.png" descr="ISA Wheelchair icon.">
            <a:extLst>
              <a:ext uri="{FF2B5EF4-FFF2-40B4-BE49-F238E27FC236}">
                <a16:creationId xmlns:a16="http://schemas.microsoft.com/office/drawing/2014/main" id="{360BB738-557D-E243-8A8C-FEE37D73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1923"/>
          <a:stretch>
            <a:fillRect/>
          </a:stretch>
        </p:blipFill>
        <p:spPr bwMode="auto">
          <a:xfrm>
            <a:off x="961220" y="2868612"/>
            <a:ext cx="1165226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55CE8B-3F40-D2D9-1319-18DE5A6AF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  <p:pic>
        <p:nvPicPr>
          <p:cNvPr id="5" name="image10.png" descr="ISA Wheelchair icon.">
            <a:extLst>
              <a:ext uri="{FF2B5EF4-FFF2-40B4-BE49-F238E27FC236}">
                <a16:creationId xmlns:a16="http://schemas.microsoft.com/office/drawing/2014/main" id="{E791C9B6-9730-E6A8-5DF5-FFC1E68B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1923"/>
          <a:stretch>
            <a:fillRect/>
          </a:stretch>
        </p:blipFill>
        <p:spPr bwMode="auto">
          <a:xfrm>
            <a:off x="961220" y="2868612"/>
            <a:ext cx="1165226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8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D48BE4-A4C6-415F-9BBC-7E2E3CEF7C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4713288"/>
            <a:ext cx="4614862" cy="647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Presentation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7C970-D7A4-E444-B068-3C8DB778BC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7505" y="3700649"/>
            <a:ext cx="9144000" cy="718950"/>
          </a:xfrm>
        </p:spPr>
        <p:txBody>
          <a:bodyPr/>
          <a:lstStyle>
            <a:lvl1pPr marL="0" indent="0" algn="l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Presenter Name</a:t>
            </a:r>
            <a:endParaRPr lang="en-V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E5591-3CD0-7A49-AD04-9BE7752353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5" y="2534032"/>
            <a:ext cx="9144000" cy="1074542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5" name="Picture 4" descr="City of Bend logo.">
            <a:extLst>
              <a:ext uri="{FF2B5EF4-FFF2-40B4-BE49-F238E27FC236}">
                <a16:creationId xmlns:a16="http://schemas.microsoft.com/office/drawing/2014/main" id="{A965FAFB-CDDC-E045-8742-977503756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14" y="-519222"/>
            <a:ext cx="2782556" cy="27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00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AE70D-0521-9746-A552-6E1F940E3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3608"/>
            <a:ext cx="5181600" cy="460940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FF70D-A0F3-234A-B753-E2E3BA6B4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3608"/>
            <a:ext cx="5181600" cy="460940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3E4F95-2580-5041-AA53-06498328D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91263"/>
            <a:ext cx="10515600" cy="59167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604A7-835F-5542-AF13-CDFDFC9C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13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21CD76-25D5-594E-ADEB-CB807E589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3608"/>
            <a:ext cx="10509250" cy="460940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EA9DB-ADC1-F949-8C4A-625B06194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91263"/>
            <a:ext cx="10515600" cy="59167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8EB05-96E1-004A-811C-99412A462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598958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41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FF68547-8F81-DBA2-1870-65CF264955D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719666"/>
            <a:ext cx="10515600" cy="541866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066F808-683E-E038-7E37-266238B6AA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5947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D6105DD-DC3B-F367-ED39-FB190336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350" y="598958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4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B47C4A-270D-F348-9128-DCB2B6048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15" y="1234458"/>
            <a:ext cx="6417301" cy="438908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CFB0686-C626-E548-80D4-E39FC23F4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5213" y="1234459"/>
            <a:ext cx="3932237" cy="4389082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523BF7-C542-FB4F-8048-2B4489E5C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91263"/>
            <a:ext cx="10515600" cy="59167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C9E1D7-3928-844F-A018-CA9A7F3A3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4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terials in Alternate Format Requ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53D9D1-CFBC-0B42-B5B8-5D34BDD25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B5238-41BA-451C-966E-C74B18EEE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3294" y="2926804"/>
            <a:ext cx="9100505" cy="11207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2400" dirty="0"/>
              <a:t>To obtain this information in an alternate format such as Braille, large print, electronic formats, etc. please contact [Project Manager or Document Creator] at [email] or [telephone number]; Relay Users Dial 7-1-1.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6659F-9343-4F15-AA39-6294E7D3D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56599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sz="28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Accommodation Information for People with Disabilities</a:t>
            </a:r>
          </a:p>
        </p:txBody>
      </p:sp>
      <p:pic>
        <p:nvPicPr>
          <p:cNvPr id="1025" name="image10.png" descr="ISA Wheelchair icon.">
            <a:extLst>
              <a:ext uri="{FF2B5EF4-FFF2-40B4-BE49-F238E27FC236}">
                <a16:creationId xmlns:a16="http://schemas.microsoft.com/office/drawing/2014/main" id="{360BB738-557D-E243-8A8C-FEE37D73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1923"/>
          <a:stretch>
            <a:fillRect/>
          </a:stretch>
        </p:blipFill>
        <p:spPr bwMode="auto">
          <a:xfrm>
            <a:off x="961220" y="2868612"/>
            <a:ext cx="1165226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0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Lak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4C212-F8CB-A647-B790-A943715F17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84027"/>
            <a:ext cx="10515600" cy="1500187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EA9DB-ADC1-F949-8C4A-625B06194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4452"/>
            <a:ext cx="10515600" cy="150018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4A158-970F-D14B-B0E6-D0C7E7224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29C4DB-1BFA-3260-042C-1EB767014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Junip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4C212-F8CB-A647-B790-A943715F17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84027"/>
            <a:ext cx="10515600" cy="1500187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EA9DB-ADC1-F949-8C4A-625B06194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4452"/>
            <a:ext cx="10515600" cy="150018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3102CE-9BFC-6449-8058-FE562ACF3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060F5-DB4F-0A56-27D5-55E25F080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0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Mountai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4C212-F8CB-A647-B790-A943715F17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84027"/>
            <a:ext cx="10515600" cy="1500187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EA9DB-ADC1-F949-8C4A-625B06194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4452"/>
            <a:ext cx="10515600" cy="1500187"/>
          </a:xfrm>
        </p:spPr>
        <p:txBody>
          <a:bodyPr anchor="b"/>
          <a:lstStyle>
            <a:lvl1pPr algn="ctr"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6342EC-7D97-6F47-9DDC-66A8C83D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812DE9-7094-3816-9DD9-7A02CF281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0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4C212-F8CB-A647-B790-A943715F17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84027"/>
            <a:ext cx="10515600" cy="1500187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EA9DB-ADC1-F949-8C4A-625B06194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4452"/>
            <a:ext cx="10515600" cy="150018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BD011-A7AC-9B47-9607-BC3CCB52C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A5EDC6-FED6-ABF2-219F-31509CA45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3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AE70D-0521-9746-A552-6E1F940E3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3608"/>
            <a:ext cx="5181600" cy="460940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FF70D-A0F3-234A-B753-E2E3BA6B4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3608"/>
            <a:ext cx="5181600" cy="460940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3E4F95-2580-5041-AA53-06498328D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91263"/>
            <a:ext cx="10515600" cy="59167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604A7-835F-5542-AF13-CDFDFC9C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4ECA95-1763-18E3-3E77-EA87B6A43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7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21CD76-25D5-594E-ADEB-CB807E589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3608"/>
            <a:ext cx="10509250" cy="460940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EA9DB-ADC1-F949-8C4A-625B06194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91263"/>
            <a:ext cx="10515600" cy="59167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8EB05-96E1-004A-811C-99412A462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5989580"/>
            <a:ext cx="3473679" cy="868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76343-5B1B-6574-3E41-60499AD23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598958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4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DFC80-E65C-D74C-8074-207303D8C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93193"/>
            <a:ext cx="6172200" cy="546785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D7A09-E74F-D346-A311-2AAE4E50A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70038"/>
            <a:ext cx="3932237" cy="4298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D87D0-B602-114E-A444-F8DA96642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11283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DFA95E-CAD7-1149-BA4B-CCB6DF3DC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2452B4-F158-212E-3832-34DA4EA6F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10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35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B47C4A-270D-F348-9128-DCB2B6048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15" y="1234458"/>
            <a:ext cx="6417301" cy="438908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CFB0686-C626-E548-80D4-E39FC23F4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5213" y="1234459"/>
            <a:ext cx="3932237" cy="4389082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523BF7-C542-FB4F-8048-2B4489E5C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91263"/>
            <a:ext cx="10515600" cy="59167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  <a:endParaRPr lang="en-V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C9E1D7-3928-844F-A018-CA9A7F3A3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FCEF38-3235-0442-5986-75FF3F3A4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0" y="6007509"/>
            <a:ext cx="3473679" cy="8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2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BE9E81-4F3D-E044-B745-2E9D43C9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0F2F3-C089-C54E-9F4F-4BB94AB92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3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E" dirty="0"/>
          </a:p>
        </p:txBody>
      </p:sp>
    </p:spTree>
    <p:extLst>
      <p:ext uri="{BB962C8B-B14F-4D97-AF65-F5344CB8AC3E}">
        <p14:creationId xmlns:p14="http://schemas.microsoft.com/office/powerpoint/2010/main" val="30023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49" r:id="rId11"/>
    <p:sldLayoutId id="2147483652" r:id="rId12"/>
    <p:sldLayoutId id="2147483661" r:id="rId13"/>
    <p:sldLayoutId id="2147483663" r:id="rId14"/>
    <p:sldLayoutId id="2147483654" r:id="rId15"/>
    <p:sldLayoutId id="2147483662" r:id="rId1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fzxNmH5cSw?feature=oembed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photo/stainless-faucet-861414/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953534-9166-642C-2D1D-8E112C360A7A}"/>
              </a:ext>
            </a:extLst>
          </p:cNvPr>
          <p:cNvSpPr txBox="1"/>
          <p:nvPr/>
        </p:nvSpPr>
        <p:spPr>
          <a:xfrm>
            <a:off x="245578" y="394404"/>
            <a:ext cx="609526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Warm Up</a:t>
            </a:r>
          </a:p>
          <a:p>
            <a:br>
              <a:rPr lang="en-US" sz="54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chemeClr val="bg1"/>
                </a:solidFill>
                <a:cs typeface="Calibri" panose="020F0502020204030204" pitchFamily="34" charset="0"/>
              </a:rPr>
              <a:t>What are some different ways that people, fish, and wildlife rely on or use water throughout our community? Write them down in your journal! </a:t>
            </a:r>
            <a:endParaRPr lang="en-US" sz="54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C205A-FD02-C6BC-5348-16DFC1F610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49944" y="521451"/>
            <a:ext cx="5436706" cy="53617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BD1B32D0-4484-CC6E-88B4-887439EF7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98577909-A5E1-B7D5-6C8A-29D044F178DD}"/>
              </a:ext>
            </a:extLst>
          </p:cNvPr>
          <p:cNvSpPr/>
          <p:nvPr/>
        </p:nvSpPr>
        <p:spPr>
          <a:xfrm>
            <a:off x="5765911" y="2352750"/>
            <a:ext cx="1509919" cy="35235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079204-6A4C-74A2-10B2-7B205D5421BA}"/>
              </a:ext>
            </a:extLst>
          </p:cNvPr>
          <p:cNvSpPr txBox="1"/>
          <p:nvPr/>
        </p:nvSpPr>
        <p:spPr>
          <a:xfrm>
            <a:off x="7275831" y="2253909"/>
            <a:ext cx="122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Example: </a:t>
            </a:r>
            <a:r>
              <a:rPr lang="en-US" sz="1400" dirty="0">
                <a:solidFill>
                  <a:srgbClr val="FF0000"/>
                </a:solidFill>
              </a:rPr>
              <a:t>Drinking</a:t>
            </a:r>
          </a:p>
        </p:txBody>
      </p:sp>
    </p:spTree>
    <p:extLst>
      <p:ext uri="{BB962C8B-B14F-4D97-AF65-F5344CB8AC3E}">
        <p14:creationId xmlns:p14="http://schemas.microsoft.com/office/powerpoint/2010/main" val="148154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" y="-263299"/>
            <a:ext cx="9984060" cy="1143000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What subbasin do we live 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A3CA0A1-709F-6992-B417-DC6352164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76799" y="840364"/>
            <a:ext cx="9591931" cy="74899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400" b="0" dirty="0">
                <a:latin typeface="Calibri" panose="020F0502020204030204" pitchFamily="34" charset="0"/>
                <a:cs typeface="Calibri" panose="020F0502020204030204" pitchFamily="34" charset="0"/>
              </a:rPr>
              <a:t>The Upper Deschutes River subbasin!</a:t>
            </a:r>
          </a:p>
        </p:txBody>
      </p:sp>
      <p:pic>
        <p:nvPicPr>
          <p:cNvPr id="3" name="Picture 15" descr="oregon map">
            <a:extLst>
              <a:ext uri="{FF2B5EF4-FFF2-40B4-BE49-F238E27FC236}">
                <a16:creationId xmlns:a16="http://schemas.microsoft.com/office/drawing/2014/main" id="{DF18C4EB-B2D2-7F5D-27C9-4570AEFD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3927" y="1383875"/>
            <a:ext cx="5007986" cy="320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 descr="po00073_c">
            <a:extLst>
              <a:ext uri="{FF2B5EF4-FFF2-40B4-BE49-F238E27FC236}">
                <a16:creationId xmlns:a16="http://schemas.microsoft.com/office/drawing/2014/main" id="{46BB8C66-6D73-A628-50ED-C27221C99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667" t="11320" r="6667" b="5661"/>
          <a:stretch>
            <a:fillRect/>
          </a:stretch>
        </p:blipFill>
        <p:spPr bwMode="auto">
          <a:xfrm>
            <a:off x="8017726" y="4148122"/>
            <a:ext cx="2284171" cy="147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EarthBlueMarbleWestTerra">
            <a:extLst>
              <a:ext uri="{FF2B5EF4-FFF2-40B4-BE49-F238E27FC236}">
                <a16:creationId xmlns:a16="http://schemas.microsoft.com/office/drawing/2014/main" id="{E95B9B27-36DB-9788-29F1-5E8100AE4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19511">
            <a:off x="9080631" y="5020998"/>
            <a:ext cx="1910473" cy="191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FD958F-6B82-F201-6496-12D6FBA3AC16}"/>
              </a:ext>
            </a:extLst>
          </p:cNvPr>
          <p:cNvGrpSpPr/>
          <p:nvPr/>
        </p:nvGrpSpPr>
        <p:grpSpPr>
          <a:xfrm>
            <a:off x="1342393" y="1795787"/>
            <a:ext cx="3114701" cy="4179439"/>
            <a:chOff x="1342393" y="1795787"/>
            <a:chExt cx="3114701" cy="4179439"/>
          </a:xfrm>
        </p:grpSpPr>
        <p:pic>
          <p:nvPicPr>
            <p:cNvPr id="5" name="Picture 4" descr="A map of a river&#10;&#10;Description automatically generated">
              <a:extLst>
                <a:ext uri="{FF2B5EF4-FFF2-40B4-BE49-F238E27FC236}">
                  <a16:creationId xmlns:a16="http://schemas.microsoft.com/office/drawing/2014/main" id="{33A14979-D8A0-6521-460C-E0FF8D9EC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393" y="1795787"/>
              <a:ext cx="3114701" cy="4179439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7" name="Picture 6" descr="A logo for a company&#10;&#10;Description automatically generated">
              <a:extLst>
                <a:ext uri="{FF2B5EF4-FFF2-40B4-BE49-F238E27FC236}">
                  <a16:creationId xmlns:a16="http://schemas.microsoft.com/office/drawing/2014/main" id="{0C6A57AD-3DE9-85DF-8428-CBF672C22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900" y="5423867"/>
              <a:ext cx="640715" cy="404495"/>
            </a:xfrm>
            <a:prstGeom prst="rect">
              <a:avLst/>
            </a:prstGeom>
          </p:spPr>
        </p:pic>
      </p:grpSp>
      <p:pic>
        <p:nvPicPr>
          <p:cNvPr id="8" name="Picture 7" descr="A logo with text overlay&#10;&#10;Description automatically generated">
            <a:extLst>
              <a:ext uri="{FF2B5EF4-FFF2-40B4-BE49-F238E27FC236}">
                <a16:creationId xmlns:a16="http://schemas.microsoft.com/office/drawing/2014/main" id="{3A9EAF97-9F8D-88BF-A265-31455C06D7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12" name="Line 29">
            <a:extLst>
              <a:ext uri="{FF2B5EF4-FFF2-40B4-BE49-F238E27FC236}">
                <a16:creationId xmlns:a16="http://schemas.microsoft.com/office/drawing/2014/main" id="{8BC981BF-CDB2-A251-27BB-66C762F160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2846" y="2866815"/>
            <a:ext cx="4009770" cy="147799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lg" len="lg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8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 build="p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5" y="-333064"/>
            <a:ext cx="12312010" cy="1143000"/>
          </a:xfrm>
        </p:spPr>
        <p:txBody>
          <a:bodyPr>
            <a:noAutofit/>
          </a:bodyPr>
          <a:lstStyle/>
          <a:p>
            <a:pPr algn="l"/>
            <a:r>
              <a:rPr lang="en-US" sz="4200" dirty="0">
                <a:latin typeface="+mn-lt"/>
              </a:rPr>
              <a:t>Where do we get our drinking water?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A3CA0A1-709F-6992-B417-DC6352164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87472" y="765880"/>
            <a:ext cx="7660507" cy="74899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200" b="0" dirty="0">
                <a:latin typeface="Calibri" panose="020F0502020204030204" pitchFamily="34" charset="0"/>
                <a:cs typeface="Calibri" panose="020F0502020204030204" pitchFamily="34" charset="0"/>
              </a:rPr>
              <a:t>The Bend Municipal Watershed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7317B-D5D1-6044-DB0E-FE27F2914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7594" r="4414"/>
          <a:stretch/>
        </p:blipFill>
        <p:spPr bwMode="auto">
          <a:xfrm>
            <a:off x="4402970" y="1735661"/>
            <a:ext cx="7077768" cy="42969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D31D13-3899-02A0-3509-51BA6AA4EBB1}"/>
              </a:ext>
            </a:extLst>
          </p:cNvPr>
          <p:cNvSpPr txBox="1"/>
          <p:nvPr/>
        </p:nvSpPr>
        <p:spPr>
          <a:xfrm>
            <a:off x="8859187" y="1499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logo with text overlay&#10;&#10;Description automatically generated">
            <a:extLst>
              <a:ext uri="{FF2B5EF4-FFF2-40B4-BE49-F238E27FC236}">
                <a16:creationId xmlns:a16="http://schemas.microsoft.com/office/drawing/2014/main" id="{DA7F23DC-D33D-C57D-0452-0D4ABDE472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097F17-B507-F302-1974-C53D0CD2763C}"/>
              </a:ext>
            </a:extLst>
          </p:cNvPr>
          <p:cNvGrpSpPr/>
          <p:nvPr/>
        </p:nvGrpSpPr>
        <p:grpSpPr>
          <a:xfrm>
            <a:off x="344021" y="1259174"/>
            <a:ext cx="3557385" cy="4773452"/>
            <a:chOff x="344021" y="1259174"/>
            <a:chExt cx="3557385" cy="4773452"/>
          </a:xfrm>
        </p:grpSpPr>
        <p:pic>
          <p:nvPicPr>
            <p:cNvPr id="4" name="Picture 3" descr="A map of a river&#10;&#10;Description automatically generated">
              <a:extLst>
                <a:ext uri="{FF2B5EF4-FFF2-40B4-BE49-F238E27FC236}">
                  <a16:creationId xmlns:a16="http://schemas.microsoft.com/office/drawing/2014/main" id="{5179B329-DA35-9C31-F029-167FB7196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21" y="1259174"/>
              <a:ext cx="3557385" cy="4773452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" name="Picture 5" descr="A logo for a company&#10;&#10;Description automatically generated">
              <a:extLst>
                <a:ext uri="{FF2B5EF4-FFF2-40B4-BE49-F238E27FC236}">
                  <a16:creationId xmlns:a16="http://schemas.microsoft.com/office/drawing/2014/main" id="{F9D76FA2-E0F6-DBBB-C3AC-853FD2428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82" y="5548722"/>
              <a:ext cx="640715" cy="404495"/>
            </a:xfrm>
            <a:prstGeom prst="rect">
              <a:avLst/>
            </a:prstGeom>
          </p:spPr>
        </p:pic>
      </p:grpSp>
      <p:sp>
        <p:nvSpPr>
          <p:cNvPr id="12" name="Line 29">
            <a:extLst>
              <a:ext uri="{FF2B5EF4-FFF2-40B4-BE49-F238E27FC236}">
                <a16:creationId xmlns:a16="http://schemas.microsoft.com/office/drawing/2014/main" id="{8BC981BF-CDB2-A251-27BB-66C762F16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8044" y="3495690"/>
            <a:ext cx="4812049" cy="93780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lg" len="lg"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1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B10B72-506C-DB81-65E7-829594A86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14" y="302418"/>
            <a:ext cx="11220772" cy="55245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Bend has two main sources of water for human use: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F3CEF5-957F-E97B-53F6-7263504B45F8}"/>
              </a:ext>
            </a:extLst>
          </p:cNvPr>
          <p:cNvSpPr txBox="1">
            <a:spLocks/>
          </p:cNvSpPr>
          <p:nvPr/>
        </p:nvSpPr>
        <p:spPr bwMode="auto">
          <a:xfrm>
            <a:off x="6455744" y="5337516"/>
            <a:ext cx="4953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Groundwater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D78C33-904B-7257-8FDF-B9A7D86F11F8}"/>
              </a:ext>
            </a:extLst>
          </p:cNvPr>
          <p:cNvSpPr txBox="1">
            <a:spLocks/>
          </p:cNvSpPr>
          <p:nvPr/>
        </p:nvSpPr>
        <p:spPr bwMode="auto">
          <a:xfrm>
            <a:off x="625776" y="5307902"/>
            <a:ext cx="46905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Surface Water</a:t>
            </a:r>
          </a:p>
        </p:txBody>
      </p:sp>
      <p:pic>
        <p:nvPicPr>
          <p:cNvPr id="8" name="Picture 7" descr="A diagram of a well&#10;&#10;Description automatically generated">
            <a:extLst>
              <a:ext uri="{FF2B5EF4-FFF2-40B4-BE49-F238E27FC236}">
                <a16:creationId xmlns:a16="http://schemas.microsoft.com/office/drawing/2014/main" id="{91503645-73EE-327E-B907-D120A9249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6" t="23471" r="4756" b="3113"/>
          <a:stretch/>
        </p:blipFill>
        <p:spPr>
          <a:xfrm>
            <a:off x="6320670" y="1265163"/>
            <a:ext cx="5524197" cy="38716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412E6B78-E26F-A076-4EAF-3A42647895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pic>
        <p:nvPicPr>
          <p:cNvPr id="1026" name="Picture 2" descr="Bend's water supply is healthy. Help keep it that way. | Local&amp;State |  bendbulletin.com">
            <a:extLst>
              <a:ext uri="{FF2B5EF4-FFF2-40B4-BE49-F238E27FC236}">
                <a16:creationId xmlns:a16="http://schemas.microsoft.com/office/drawing/2014/main" id="{4046EC7D-DC92-6ED4-BEAE-E95DCDAAA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9" y="1208341"/>
            <a:ext cx="5519023" cy="39986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02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he importance of sharing water">
            <a:hlinkClick r:id="" action="ppaction://media"/>
            <a:extLst>
              <a:ext uri="{FF2B5EF4-FFF2-40B4-BE49-F238E27FC236}">
                <a16:creationId xmlns:a16="http://schemas.microsoft.com/office/drawing/2014/main" id="{FE74A6D6-3776-E7C9-AA0A-55054981F4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77659" y="94646"/>
            <a:ext cx="11436682" cy="5963934"/>
          </a:xfrm>
          <a:prstGeom prst="rect">
            <a:avLst/>
          </a:prstGeom>
        </p:spPr>
      </p:pic>
      <p:pic>
        <p:nvPicPr>
          <p:cNvPr id="3" name="Picture 2" descr="A logo with text overlay&#10;&#10;Description automatically generated">
            <a:extLst>
              <a:ext uri="{FF2B5EF4-FFF2-40B4-BE49-F238E27FC236}">
                <a16:creationId xmlns:a16="http://schemas.microsoft.com/office/drawing/2014/main" id="{BCBF67AC-01C2-A202-6E6B-65A89181E1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7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11" y="-178419"/>
            <a:ext cx="11889989" cy="179867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Reflection Activity:</a:t>
            </a:r>
            <a:br>
              <a:rPr lang="en-US" sz="4800" dirty="0">
                <a:latin typeface="+mn-lt"/>
              </a:rPr>
            </a:br>
            <a:r>
              <a:rPr lang="en-US" sz="4800" b="0" dirty="0" err="1">
                <a:latin typeface="+mn-lt"/>
              </a:rPr>
              <a:t>Maitre</a:t>
            </a:r>
            <a:r>
              <a:rPr lang="en-US" sz="4800" b="0" dirty="0">
                <a:latin typeface="+mn-lt"/>
              </a:rPr>
              <a:t> d’!</a:t>
            </a: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08CE3E58-E2B3-6F3B-BA4D-D369149F0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9D47F6-6B14-BB8C-0E68-415C57B78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011" y="1796717"/>
            <a:ext cx="11569147" cy="4042610"/>
          </a:xfrm>
        </p:spPr>
        <p:txBody>
          <a:bodyPr>
            <a:normAutofit/>
          </a:bodyPr>
          <a:lstStyle/>
          <a:p>
            <a:pPr marL="457200" indent="-457200" algn="l">
              <a:buAutoNum type="arabicParenR"/>
            </a:pP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 Walk around, listen for “table for ____”, and then form your group!</a:t>
            </a:r>
          </a:p>
          <a:p>
            <a:pPr marL="457200" indent="-457200" algn="l">
              <a:buAutoNum type="arabicParenR"/>
            </a:pP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 Listen to the question and talk for 1-2 minutes. Make sure everyone in the group shares.</a:t>
            </a:r>
          </a:p>
          <a:p>
            <a:pPr marL="457200" indent="-457200" algn="l">
              <a:buAutoNum type="arabicParenR"/>
            </a:pP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 Stop when you hear the bell.</a:t>
            </a:r>
          </a:p>
          <a:p>
            <a:pPr marL="457200" indent="-457200" algn="l">
              <a:buAutoNum type="arabicParenR"/>
            </a:pP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 Repeat. Try to work with different people each time!</a:t>
            </a:r>
          </a:p>
          <a:p>
            <a:pPr marL="457200" indent="-457200" algn="l">
              <a:buAutoNum type="arabicParenR"/>
            </a:pPr>
            <a:endParaRPr lang="en-US" sz="3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AutoNum type="arabicParenR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AutoNum type="arabicParenR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734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11" y="288759"/>
            <a:ext cx="11889989" cy="93044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Reflection Question #1:</a:t>
            </a:r>
            <a:endParaRPr lang="en-US" sz="4800" b="0" dirty="0">
              <a:latin typeface="+mn-lt"/>
            </a:endParaRP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08CE3E58-E2B3-6F3B-BA4D-D369149F0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9D47F6-6B14-BB8C-0E68-415C57B78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011" y="1796717"/>
            <a:ext cx="11569147" cy="4042610"/>
          </a:xfrm>
        </p:spPr>
        <p:txBody>
          <a:bodyPr>
            <a:normAutofit/>
          </a:bodyPr>
          <a:lstStyle/>
          <a:p>
            <a:pPr algn="l"/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Who do you think needs water the most in the video? Our city, fish, farmers...? </a:t>
            </a:r>
          </a:p>
          <a:p>
            <a:pPr algn="l"/>
            <a:endParaRPr 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Why do you think they need </a:t>
            </a:r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it the most</a:t>
            </a:r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 algn="l">
              <a:buAutoNum type="arabicParenR"/>
            </a:pPr>
            <a:endParaRPr 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595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11" y="288759"/>
            <a:ext cx="11889989" cy="93044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Reflection Question #2:</a:t>
            </a:r>
            <a:endParaRPr lang="en-US" sz="4800" b="0" dirty="0">
              <a:latin typeface="+mn-lt"/>
            </a:endParaRP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08CE3E58-E2B3-6F3B-BA4D-D369149F0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9D47F6-6B14-BB8C-0E68-415C57B78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011" y="1796717"/>
            <a:ext cx="11569147" cy="4042610"/>
          </a:xfrm>
        </p:spPr>
        <p:txBody>
          <a:bodyPr>
            <a:normAutofit/>
          </a:bodyPr>
          <a:lstStyle/>
          <a:p>
            <a:pPr algn="l"/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Who do you think might have the biggest negative impact on our water in the video?</a:t>
            </a:r>
          </a:p>
          <a:p>
            <a:pPr algn="l"/>
            <a:endParaRPr 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Why did you choose that watershed user?</a:t>
            </a:r>
          </a:p>
          <a:p>
            <a:pPr marL="457200" indent="-457200" algn="l">
              <a:buAutoNum type="arabicParenR"/>
            </a:pPr>
            <a:endParaRPr 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810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11" y="288759"/>
            <a:ext cx="11889989" cy="93044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Reflection Question #3:</a:t>
            </a:r>
            <a:endParaRPr lang="en-US" sz="4800" b="0" dirty="0">
              <a:latin typeface="+mn-lt"/>
            </a:endParaRP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08CE3E58-E2B3-6F3B-BA4D-D369149F0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9D47F6-6B14-BB8C-0E68-415C57B78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011" y="1796717"/>
            <a:ext cx="11569147" cy="4042610"/>
          </a:xfrm>
        </p:spPr>
        <p:txBody>
          <a:bodyPr>
            <a:normAutofit/>
          </a:bodyPr>
          <a:lstStyle/>
          <a:p>
            <a:pPr algn="l"/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Do you think that watershed users can have less of an impact on our water and the watershed?</a:t>
            </a:r>
          </a:p>
          <a:p>
            <a:pPr algn="l"/>
            <a:endParaRPr 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If so, how?</a:t>
            </a:r>
          </a:p>
          <a:p>
            <a:pPr marL="457200" indent="-457200" algn="l">
              <a:buAutoNum type="arabicParenR"/>
            </a:pPr>
            <a:endParaRPr 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9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11" y="288759"/>
            <a:ext cx="11889989" cy="93044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Reflection Question #4:</a:t>
            </a:r>
            <a:endParaRPr lang="en-US" sz="4800" b="0" dirty="0">
              <a:latin typeface="+mn-lt"/>
            </a:endParaRP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08CE3E58-E2B3-6F3B-BA4D-D369149F0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9D47F6-6B14-BB8C-0E68-415C57B78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011" y="1796717"/>
            <a:ext cx="11569147" cy="4042610"/>
          </a:xfrm>
        </p:spPr>
        <p:txBody>
          <a:bodyPr>
            <a:normAutofit/>
          </a:bodyPr>
          <a:lstStyle/>
          <a:p>
            <a:pPr algn="l"/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Which watershed user do you identify with the most? Farmer, city user, recreator...?</a:t>
            </a:r>
          </a:p>
          <a:p>
            <a:pPr algn="l"/>
            <a:endParaRPr 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Why did you select that user? Share some specific reasons!</a:t>
            </a:r>
          </a:p>
          <a:p>
            <a:pPr marL="457200" indent="-457200" algn="l">
              <a:buAutoNum type="arabicParenR"/>
            </a:pPr>
            <a:endParaRPr lang="en-US" sz="4000" b="0" dirty="0"/>
          </a:p>
          <a:p>
            <a:pPr marL="457200" indent="-457200" algn="l">
              <a:buAutoNum type="arabicParenR"/>
            </a:pPr>
            <a:endParaRPr lang="en-US" dirty="0"/>
          </a:p>
          <a:p>
            <a:pPr marL="457200" indent="-457200" algn="l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95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11" y="288759"/>
            <a:ext cx="11889989" cy="93044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Reflection Question #5:</a:t>
            </a:r>
            <a:endParaRPr lang="en-US" sz="4800" b="0" dirty="0">
              <a:latin typeface="+mn-lt"/>
            </a:endParaRP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08CE3E58-E2B3-6F3B-BA4D-D369149F0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9D47F6-6B14-BB8C-0E68-415C57B78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011" y="1796717"/>
            <a:ext cx="11569147" cy="4042610"/>
          </a:xfrm>
        </p:spPr>
        <p:txBody>
          <a:bodyPr>
            <a:normAutofit/>
          </a:bodyPr>
          <a:lstStyle/>
          <a:p>
            <a:pPr algn="l"/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What was something surprising you learned from this video about water use? </a:t>
            </a:r>
          </a:p>
          <a:p>
            <a:pPr algn="l"/>
            <a:endParaRPr 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Why was it surprising to you?</a:t>
            </a:r>
          </a:p>
          <a:p>
            <a:pPr marL="457200" indent="-457200" algn="l">
              <a:buAutoNum type="arabicParenR"/>
            </a:pPr>
            <a:endParaRPr lang="en-US" sz="4000" b="0" dirty="0"/>
          </a:p>
          <a:p>
            <a:pPr marL="457200" indent="-457200" algn="l">
              <a:buAutoNum type="arabicParenR"/>
            </a:pPr>
            <a:endParaRPr lang="en-US" dirty="0"/>
          </a:p>
          <a:p>
            <a:pPr marL="457200" indent="-457200" algn="l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975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282C88-03C3-63D7-F0C4-89EAFE5A7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8774"/>
            <a:ext cx="9144000" cy="718950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latin typeface="+mn-lt"/>
              </a:rPr>
              <a:t>Upper Deschutes Watershed Council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8BE1F0-CDEB-D3CE-9D9F-B069DA27A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1138"/>
            <a:ext cx="9144000" cy="1074542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+mn-lt"/>
              </a:rPr>
              <a:t>One Water Program</a:t>
            </a:r>
          </a:p>
        </p:txBody>
      </p: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D9E9AB4E-03EA-22A4-00D4-4ABAF3991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12" y="408397"/>
            <a:ext cx="1702061" cy="107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15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F4BB76-AE47-7462-51DF-2C128FA0E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08" y="1267375"/>
            <a:ext cx="11688183" cy="3922417"/>
          </a:xfrm>
        </p:spPr>
        <p:txBody>
          <a:bodyPr>
            <a:noAutofit/>
          </a:bodyPr>
          <a:lstStyle/>
          <a:p>
            <a:pPr marL="571500" marR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0" dirty="0">
                <a:effectLst/>
                <a:latin typeface="+mn-lt"/>
                <a:ea typeface="Times New Roman" panose="02020603050405020304" pitchFamily="18" charset="0"/>
              </a:rPr>
              <a:t>How are humans, fish, and wildlife dependent on water?</a:t>
            </a:r>
          </a:p>
          <a:p>
            <a:pPr marL="571500" marR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b="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571500" marR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0" dirty="0">
                <a:effectLst/>
                <a:latin typeface="+mn-lt"/>
                <a:ea typeface="Times New Roman" panose="02020603050405020304" pitchFamily="18" charset="0"/>
              </a:rPr>
              <a:t>How can the way we use water have an impact (positive or negative) on our watershed and our community?</a:t>
            </a:r>
          </a:p>
          <a:p>
            <a:pPr marL="571500" marR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b="0" dirty="0">
              <a:latin typeface="+mn-lt"/>
              <a:ea typeface="Times New Roman" panose="02020603050405020304" pitchFamily="18" charset="0"/>
            </a:endParaRPr>
          </a:p>
          <a:p>
            <a:pPr marL="571500" marR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0" dirty="0">
                <a:effectLst/>
                <a:latin typeface="+mn-lt"/>
                <a:ea typeface="Times New Roman" panose="02020603050405020304" pitchFamily="18" charset="0"/>
              </a:rPr>
              <a:t>What can humans do to reduce thei</a:t>
            </a:r>
            <a:r>
              <a:rPr lang="en-US" sz="3600" b="0" dirty="0">
                <a:latin typeface="+mn-lt"/>
                <a:ea typeface="Times New Roman" panose="02020603050405020304" pitchFamily="18" charset="0"/>
              </a:rPr>
              <a:t>r negative impacts on our watershed?</a:t>
            </a:r>
            <a:endParaRPr lang="en-US" sz="3600" b="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72680"/>
            <a:ext cx="11441114" cy="987986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+mn-lt"/>
              </a:rPr>
              <a:t>Today’s essential questions: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5253C02F-AEDC-6345-F2A3-AB5604FB2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46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11" y="-252152"/>
            <a:ext cx="11889989" cy="1143000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Next Lesson: The Path of Water!</a:t>
            </a:r>
          </a:p>
        </p:txBody>
      </p:sp>
      <p:pic>
        <p:nvPicPr>
          <p:cNvPr id="2" name="Picture 5" descr="watershed_labeled_hor">
            <a:extLst>
              <a:ext uri="{FF2B5EF4-FFF2-40B4-BE49-F238E27FC236}">
                <a16:creationId xmlns:a16="http://schemas.microsoft.com/office/drawing/2014/main" id="{E1872F79-64D5-A042-DAF6-7EE8280ED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688" t="2434" r="2344" b="2238"/>
          <a:stretch>
            <a:fillRect/>
          </a:stretch>
        </p:blipFill>
        <p:spPr bwMode="auto">
          <a:xfrm>
            <a:off x="0" y="2124076"/>
            <a:ext cx="7538687" cy="392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5CF43B-F8B0-998A-DB70-1C9686D31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7594" r="4414"/>
          <a:stretch/>
        </p:blipFill>
        <p:spPr bwMode="auto">
          <a:xfrm>
            <a:off x="6631237" y="1033310"/>
            <a:ext cx="4825646" cy="29296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logo with text overlay&#10;&#10;Description automatically generated">
            <a:extLst>
              <a:ext uri="{FF2B5EF4-FFF2-40B4-BE49-F238E27FC236}">
                <a16:creationId xmlns:a16="http://schemas.microsoft.com/office/drawing/2014/main" id="{7901EB29-ED9A-C51B-E8A0-276FD42C14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2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BEE2E1CF-7180-816A-C57E-C749FFEEB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A8906-7A2C-B45E-E835-876EE6025C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55042" y="955508"/>
            <a:ext cx="7485681" cy="42429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42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F4BB76-AE47-7462-51DF-2C128FA0E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627" y="1928813"/>
            <a:ext cx="6451025" cy="3509962"/>
          </a:xfrm>
        </p:spPr>
        <p:txBody>
          <a:bodyPr>
            <a:noAutofit/>
          </a:bodyPr>
          <a:lstStyle/>
          <a:p>
            <a:pPr algn="l"/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The UDWC works to protect and restore the two-million-acre Upper Deschutes watershed through collaborative projects in habitat restoration, watershed education, and long-term monitoring.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4" y="173599"/>
            <a:ext cx="10683875" cy="1500187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dirty="0">
                <a:latin typeface="+mn-lt"/>
              </a:rPr>
              <a:t>Who is the Upper Deschutes Watershed Council?</a:t>
            </a:r>
          </a:p>
        </p:txBody>
      </p:sp>
      <p:pic>
        <p:nvPicPr>
          <p:cNvPr id="4" name="Picture 3" descr="A picture containing outdoor, ground, tree, person&#10;&#10;Description automatically generated">
            <a:extLst>
              <a:ext uri="{FF2B5EF4-FFF2-40B4-BE49-F238E27FC236}">
                <a16:creationId xmlns:a16="http://schemas.microsoft.com/office/drawing/2014/main" id="{FC2CC1C2-4FA4-15BF-C66B-56742479D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600" y="1928813"/>
            <a:ext cx="5022794" cy="37227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A logo with text overlay&#10;&#10;Description automatically generated">
            <a:extLst>
              <a:ext uri="{FF2B5EF4-FFF2-40B4-BE49-F238E27FC236}">
                <a16:creationId xmlns:a16="http://schemas.microsoft.com/office/drawing/2014/main" id="{6CC25070-4B35-4F3C-07A7-61537DC59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8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23122-0DAE-3008-22D1-A6EF225A1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278737-8D37-EDEA-AAAC-54CF281F0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247" y="1406582"/>
            <a:ext cx="6071428" cy="1500187"/>
          </a:xfrm>
        </p:spPr>
        <p:txBody>
          <a:bodyPr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4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“City” is a local government agency that provides services within the city limits of Bend</a:t>
            </a:r>
            <a:r>
              <a:rPr lang="en-US" sz="4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like the ones to the right!</a:t>
            </a:r>
            <a:endParaRPr lang="en-US" sz="7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0376D-6AF7-1B43-C513-6D989C4F0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7" y="-293736"/>
            <a:ext cx="10683875" cy="150018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+mn-lt"/>
              </a:rPr>
              <a:t>Who is the City of Bend?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7872681E-EE7F-5FAA-176B-E55F19FED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3AB48C-F00F-5B1B-330E-1F26BA0E9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791415"/>
              </p:ext>
            </p:extLst>
          </p:nvPr>
        </p:nvGraphicFramePr>
        <p:xfrm>
          <a:off x="6561221" y="1648133"/>
          <a:ext cx="5375532" cy="419119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91844">
                  <a:extLst>
                    <a:ext uri="{9D8B030D-6E8A-4147-A177-3AD203B41FA5}">
                      <a16:colId xmlns:a16="http://schemas.microsoft.com/office/drawing/2014/main" val="553073392"/>
                    </a:ext>
                  </a:extLst>
                </a:gridCol>
                <a:gridCol w="1925076">
                  <a:extLst>
                    <a:ext uri="{9D8B030D-6E8A-4147-A177-3AD203B41FA5}">
                      <a16:colId xmlns:a16="http://schemas.microsoft.com/office/drawing/2014/main" val="2648174299"/>
                    </a:ext>
                  </a:extLst>
                </a:gridCol>
                <a:gridCol w="1658612">
                  <a:extLst>
                    <a:ext uri="{9D8B030D-6E8A-4147-A177-3AD203B41FA5}">
                      <a16:colId xmlns:a16="http://schemas.microsoft.com/office/drawing/2014/main" val="1896937067"/>
                    </a:ext>
                  </a:extLst>
                </a:gridCol>
              </a:tblGrid>
              <a:tr h="12817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Fire and Rescue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Police</a:t>
                      </a:r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Community Development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43557870"/>
                  </a:ext>
                </a:extLst>
              </a:tr>
              <a:tr h="1627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Engineering and Infrastructure Planning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Municipal 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Informational Technology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2120839"/>
                  </a:ext>
                </a:extLst>
              </a:tr>
              <a:tr h="12817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Finance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Transportation and Mobility</a:t>
                      </a:r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Utilities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589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703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F4BB76-AE47-7462-51DF-2C128FA0E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00792" y="1271588"/>
            <a:ext cx="7817688" cy="4919892"/>
          </a:xfrm>
        </p:spPr>
        <p:txBody>
          <a:bodyPr>
            <a:noAutofit/>
          </a:bodyPr>
          <a:lstStyle/>
          <a:p>
            <a:pPr marR="0" lvl="2">
              <a:spcBef>
                <a:spcPts val="0"/>
              </a:spcBef>
              <a:spcAft>
                <a:spcPts val="0"/>
              </a:spcAft>
            </a:pPr>
            <a:r>
              <a:rPr lang="en-US" sz="3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this program, you will find out…</a:t>
            </a:r>
            <a:br>
              <a:rPr lang="en-US" sz="3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71600" marR="0" lvl="2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36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water comes from</a:t>
            </a:r>
          </a:p>
          <a:p>
            <a:pPr marL="1371600" marR="0" lvl="2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6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 uses it</a:t>
            </a:r>
          </a:p>
          <a:p>
            <a:pPr marL="1371600" marR="0" lvl="2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6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 it goes after it is used</a:t>
            </a:r>
          </a:p>
          <a:p>
            <a:pPr marL="1371600" marR="0" lvl="2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it is treated</a:t>
            </a:r>
          </a:p>
          <a:p>
            <a:pPr marL="1371600" marR="0" lvl="2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 can conserve and protect this vital resource</a:t>
            </a:r>
            <a:endParaRPr lang="en-US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72680"/>
            <a:ext cx="11441114" cy="987986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+mn-lt"/>
              </a:rPr>
              <a:t>What is the One Water program?</a:t>
            </a:r>
          </a:p>
        </p:txBody>
      </p:sp>
      <p:pic>
        <p:nvPicPr>
          <p:cNvPr id="6" name="Picture 5" descr="A river with a bridge over it&#10;&#10;Description automatically generated">
            <a:extLst>
              <a:ext uri="{FF2B5EF4-FFF2-40B4-BE49-F238E27FC236}">
                <a16:creationId xmlns:a16="http://schemas.microsoft.com/office/drawing/2014/main" id="{8D78978B-F77E-8B33-6FA5-D601745A8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896" y="2042769"/>
            <a:ext cx="4644772" cy="30965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D6F5B0B5-6D4C-04E8-889A-210C34F52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5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F4BB76-AE47-7462-51DF-2C128FA0E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08" y="1267375"/>
            <a:ext cx="11688183" cy="3922417"/>
          </a:xfrm>
        </p:spPr>
        <p:txBody>
          <a:bodyPr>
            <a:noAutofit/>
          </a:bodyPr>
          <a:lstStyle/>
          <a:p>
            <a:pPr marL="571500" marR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are humans, fish, and wildlife dependent on water?</a:t>
            </a:r>
          </a:p>
          <a:p>
            <a:pPr marL="571500" marR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b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71500" marR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0" dirty="0">
                <a:effectLst/>
                <a:latin typeface="+mn-lt"/>
                <a:ea typeface="Times New Roman" panose="02020603050405020304" pitchFamily="18" charset="0"/>
              </a:rPr>
              <a:t>How can the way we use water have an impact (positive or negative) on our watershed and our community?</a:t>
            </a:r>
          </a:p>
          <a:p>
            <a:pPr marL="571500" marR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71500" marR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can humans do to reduce thei</a:t>
            </a:r>
            <a:r>
              <a:rPr lang="en-US" sz="36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 negative impacts on our watershed?</a:t>
            </a:r>
            <a:endParaRPr lang="en-US" sz="3600" b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82D3C4-0C08-93FF-5A73-4AFB880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6" y="72680"/>
            <a:ext cx="11441114" cy="987986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+mn-lt"/>
              </a:rPr>
              <a:t>Today’s essential questions: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5253C02F-AEDC-6345-F2A3-AB5604FB2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0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F4BB76-AE47-7462-51DF-2C128FA0E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20176"/>
            <a:ext cx="11682334" cy="2157412"/>
          </a:xfrm>
        </p:spPr>
        <p:txBody>
          <a:bodyPr>
            <a:noAutofit/>
          </a:bodyPr>
          <a:lstStyle/>
          <a:p>
            <a: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What are some different ways that people, fish,</a:t>
            </a:r>
            <a:r>
              <a:rPr lang="en-US" sz="44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and wildlife</a:t>
            </a:r>
            <a:r>
              <a:rPr lang="en-US" sz="4400" b="1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rely on or use water throughout our community?</a:t>
            </a:r>
            <a:endParaRPr lang="en-US" sz="4400" b="1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C7C1D-EF1C-F7EE-867A-2B0E2FE4F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128" y="2980970"/>
            <a:ext cx="2051744" cy="30728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ALL THE FISH. Interior Redband Trout | by USFWS Columbia Pacific Northwest  Region | USFWS Pacific NW Region | Medium">
            <a:extLst>
              <a:ext uri="{FF2B5EF4-FFF2-40B4-BE49-F238E27FC236}">
                <a16:creationId xmlns:a16="http://schemas.microsoft.com/office/drawing/2014/main" id="{6F7EA839-491B-7006-35FB-0A3BA7B1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6" y="3184423"/>
            <a:ext cx="3802575" cy="25442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faucet with water running from it&#10;&#10;Description automatically generated">
            <a:extLst>
              <a:ext uri="{FF2B5EF4-FFF2-40B4-BE49-F238E27FC236}">
                <a16:creationId xmlns:a16="http://schemas.microsoft.com/office/drawing/2014/main" id="{FBF4DCC6-FDD8-B368-59AA-D383CEBF7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825315" y="3184423"/>
            <a:ext cx="3857019" cy="25819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 logo with text overlay&#10;&#10;Description automatically generated">
            <a:extLst>
              <a:ext uri="{FF2B5EF4-FFF2-40B4-BE49-F238E27FC236}">
                <a16:creationId xmlns:a16="http://schemas.microsoft.com/office/drawing/2014/main" id="{02ABEE38-B9B3-AF9D-6B8C-9AC2FD4A07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51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2" y="0"/>
            <a:ext cx="12192000" cy="1143000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Where and how do we get this water?</a:t>
            </a:r>
          </a:p>
        </p:txBody>
      </p:sp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7CF5A401-B5A2-CAD3-46D8-D2AA66429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pic>
        <p:nvPicPr>
          <p:cNvPr id="10" name="Picture 5" descr="watershed_labeled_hor">
            <a:extLst>
              <a:ext uri="{FF2B5EF4-FFF2-40B4-BE49-F238E27FC236}">
                <a16:creationId xmlns:a16="http://schemas.microsoft.com/office/drawing/2014/main" id="{9428DF9C-A93B-0369-229F-567F34DE3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688" t="2434" r="2344" b="2238"/>
          <a:stretch>
            <a:fillRect/>
          </a:stretch>
        </p:blipFill>
        <p:spPr bwMode="auto">
          <a:xfrm>
            <a:off x="0" y="1447800"/>
            <a:ext cx="1037875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2D755046-E9F3-41DB-2562-E82DD879A7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76800" y="1447800"/>
            <a:ext cx="7315200" cy="793595"/>
          </a:xfrm>
        </p:spPr>
        <p:txBody>
          <a:bodyPr>
            <a:normAutofit/>
          </a:bodyPr>
          <a:lstStyle/>
          <a:p>
            <a:pPr marL="228600" indent="-228600" eaLnBrk="1" hangingPunct="1">
              <a:lnSpc>
                <a:spcPct val="90000"/>
              </a:lnSpc>
            </a:pPr>
            <a:r>
              <a:rPr lang="en-US" sz="4800" b="0" dirty="0">
                <a:latin typeface="Calibri" panose="020F0502020204030204" pitchFamily="34" charset="0"/>
                <a:cs typeface="Calibri" panose="020F0502020204030204" pitchFamily="34" charset="0"/>
              </a:rPr>
              <a:t>From a watershed!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F3BCBF-CAFF-97E3-92CD-FC1E8265DA28}"/>
              </a:ext>
            </a:extLst>
          </p:cNvPr>
          <p:cNvSpPr/>
          <p:nvPr/>
        </p:nvSpPr>
        <p:spPr>
          <a:xfrm>
            <a:off x="9348537" y="4896853"/>
            <a:ext cx="626635" cy="2767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19331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93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text overlay&#10;&#10;Description automatically generated">
            <a:extLst>
              <a:ext uri="{FF2B5EF4-FFF2-40B4-BE49-F238E27FC236}">
                <a16:creationId xmlns:a16="http://schemas.microsoft.com/office/drawing/2014/main" id="{153372EC-45AA-DF53-5B99-44183F402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32914"/>
          <a:stretch/>
        </p:blipFill>
        <p:spPr>
          <a:xfrm>
            <a:off x="2216828" y="6053814"/>
            <a:ext cx="3099450" cy="6710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68A6B32-012C-A690-1DB8-EC4EA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1" y="-152400"/>
            <a:ext cx="6969512" cy="1143000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+mn-lt"/>
              </a:rPr>
              <a:t>What is a watershed?</a:t>
            </a:r>
          </a:p>
        </p:txBody>
      </p:sp>
      <p:pic>
        <p:nvPicPr>
          <p:cNvPr id="10" name="Picture 5" descr="watershed_labeled_hor">
            <a:extLst>
              <a:ext uri="{FF2B5EF4-FFF2-40B4-BE49-F238E27FC236}">
                <a16:creationId xmlns:a16="http://schemas.microsoft.com/office/drawing/2014/main" id="{9428DF9C-A93B-0369-229F-567F34DE3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688" t="2434" r="2344" b="2238"/>
          <a:stretch>
            <a:fillRect/>
          </a:stretch>
        </p:blipFill>
        <p:spPr bwMode="auto">
          <a:xfrm>
            <a:off x="0" y="1447800"/>
            <a:ext cx="1037875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A3CA0A1-709F-6992-B417-DC6352164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99342" y="1185472"/>
            <a:ext cx="6453144" cy="2438400"/>
          </a:xfrm>
        </p:spPr>
        <p:txBody>
          <a:bodyPr>
            <a:noAutofit/>
          </a:bodyPr>
          <a:lstStyle/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An area of land where water flows to a common point. </a:t>
            </a:r>
          </a:p>
          <a:p>
            <a:pPr marL="457200" indent="-457200" algn="l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The entire area, from ridgetop to ridgetop which drains into a river or stream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57177-495C-D18A-258F-53A13EA1C8F1}"/>
              </a:ext>
            </a:extLst>
          </p:cNvPr>
          <p:cNvSpPr/>
          <p:nvPr/>
        </p:nvSpPr>
        <p:spPr>
          <a:xfrm>
            <a:off x="9348537" y="4896853"/>
            <a:ext cx="626635" cy="2767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19331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2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build="p"/>
    </p:bldLst>
  </p:timing>
</p:sld>
</file>

<file path=ppt/theme/theme1.xml><?xml version="1.0" encoding="utf-8"?>
<a:theme xmlns:a="http://schemas.openxmlformats.org/drawingml/2006/main" name="CoB PowerPoint Theme 2023">
  <a:themeElements>
    <a:clrScheme name="CoB Powerpoint 2023">
      <a:dk1>
        <a:srgbClr val="000000"/>
      </a:dk1>
      <a:lt1>
        <a:srgbClr val="FFFFFF"/>
      </a:lt1>
      <a:dk2>
        <a:srgbClr val="4C7242"/>
      </a:dk2>
      <a:lt2>
        <a:srgbClr val="A44C7B"/>
      </a:lt2>
      <a:accent1>
        <a:srgbClr val="00717C"/>
      </a:accent1>
      <a:accent2>
        <a:srgbClr val="266590"/>
      </a:accent2>
      <a:accent3>
        <a:srgbClr val="E8E179"/>
      </a:accent3>
      <a:accent4>
        <a:srgbClr val="E3E0C5"/>
      </a:accent4>
      <a:accent5>
        <a:srgbClr val="F1F3F4"/>
      </a:accent5>
      <a:accent6>
        <a:srgbClr val="AE2024"/>
      </a:accent6>
      <a:hlink>
        <a:srgbClr val="AE2024"/>
      </a:hlink>
      <a:folHlink>
        <a:srgbClr val="AE2024"/>
      </a:folHlink>
    </a:clrScheme>
    <a:fontScheme name="City of Bend 2022">
      <a:majorFont>
        <a:latin typeface="Arial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B PowerPoint Theme 2023" id="{389FD2E6-7F04-49F1-A829-63207A3387A4}" vid="{4296B8A9-0E91-42B1-BD37-FA5FE12871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CoB PowerPoint Theme 2023</Template>
  <TotalTime>11349</TotalTime>
  <Words>607</Words>
  <Application>Microsoft Office PowerPoint</Application>
  <PresentationFormat>Widescreen</PresentationFormat>
  <Paragraphs>89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Times New Roman</vt:lpstr>
      <vt:lpstr>CoB PowerPoint Theme 2023</vt:lpstr>
      <vt:lpstr>PowerPoint Presentation</vt:lpstr>
      <vt:lpstr>One Water Program</vt:lpstr>
      <vt:lpstr>Who is the Upper Deschutes Watershed Council?</vt:lpstr>
      <vt:lpstr>Who is the City of Bend?</vt:lpstr>
      <vt:lpstr>What is the One Water program?</vt:lpstr>
      <vt:lpstr>Today’s essential questions:</vt:lpstr>
      <vt:lpstr>PowerPoint Presentation</vt:lpstr>
      <vt:lpstr>Where and how do we get this water?</vt:lpstr>
      <vt:lpstr>What is a watershed?</vt:lpstr>
      <vt:lpstr>What subbasin do we live in?</vt:lpstr>
      <vt:lpstr>Where do we get our drinking water?</vt:lpstr>
      <vt:lpstr>Bend has two main sources of water for human use:</vt:lpstr>
      <vt:lpstr>PowerPoint Presentation</vt:lpstr>
      <vt:lpstr>Reflection Activity: Maitre d’!</vt:lpstr>
      <vt:lpstr>Reflection Question #1:</vt:lpstr>
      <vt:lpstr>Reflection Question #2:</vt:lpstr>
      <vt:lpstr>Reflection Question #3:</vt:lpstr>
      <vt:lpstr>Reflection Question #4:</vt:lpstr>
      <vt:lpstr>Reflection Question #5:</vt:lpstr>
      <vt:lpstr>Today’s essential questions:</vt:lpstr>
      <vt:lpstr>Next Lesson: The Path of Water!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Colette Boylan</dc:creator>
  <cp:lastModifiedBy>Katie Wareham</cp:lastModifiedBy>
  <cp:revision>92</cp:revision>
  <dcterms:created xsi:type="dcterms:W3CDTF">2024-01-13T00:34:28Z</dcterms:created>
  <dcterms:modified xsi:type="dcterms:W3CDTF">2025-09-30T21:02:47Z</dcterms:modified>
</cp:coreProperties>
</file>