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32"/>
  </p:notesMasterIdLst>
  <p:sldIdLst>
    <p:sldId id="257" r:id="rId2"/>
    <p:sldId id="256" r:id="rId3"/>
    <p:sldId id="263" r:id="rId4"/>
    <p:sldId id="335" r:id="rId5"/>
    <p:sldId id="340" r:id="rId6"/>
    <p:sldId id="285" r:id="rId7"/>
    <p:sldId id="288" r:id="rId8"/>
    <p:sldId id="291" r:id="rId9"/>
    <p:sldId id="292" r:id="rId10"/>
    <p:sldId id="293" r:id="rId11"/>
    <p:sldId id="326" r:id="rId12"/>
    <p:sldId id="336" r:id="rId13"/>
    <p:sldId id="341" r:id="rId14"/>
    <p:sldId id="337" r:id="rId15"/>
    <p:sldId id="287" r:id="rId16"/>
    <p:sldId id="286" r:id="rId17"/>
    <p:sldId id="296" r:id="rId18"/>
    <p:sldId id="322" r:id="rId19"/>
    <p:sldId id="323" r:id="rId20"/>
    <p:sldId id="295" r:id="rId21"/>
    <p:sldId id="330" r:id="rId22"/>
    <p:sldId id="313" r:id="rId23"/>
    <p:sldId id="327" r:id="rId24"/>
    <p:sldId id="333" r:id="rId25"/>
    <p:sldId id="329" r:id="rId26"/>
    <p:sldId id="312" r:id="rId27"/>
    <p:sldId id="298" r:id="rId28"/>
    <p:sldId id="339" r:id="rId29"/>
    <p:sldId id="334" r:id="rId30"/>
    <p:sldId id="338" r:id="rId31"/>
  </p:sldIdLst>
  <p:sldSz cx="12192000" cy="6858000"/>
  <p:notesSz cx="6858000" cy="9144000"/>
  <p:defaultTextStyle>
    <a:defPPr>
      <a:defRPr lang="en-V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85118F9-5739-7A6B-C8C2-5A7A1E55BCF9}" name="Colette Boylan" initials="CB" userId="S::cboylan@restorethedeschutes.org::7f61b695-3bde-4b4c-a359-1f30ad2462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5687"/>
  </p:normalViewPr>
  <p:slideViewPr>
    <p:cSldViewPr snapToGrid="0">
      <p:cViewPr varScale="1">
        <p:scale>
          <a:sx n="103" d="100"/>
          <a:sy n="103" d="100"/>
        </p:scale>
        <p:origin x="150" y="1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DFCFE3-091D-44D6-BCFB-D958FA7F2144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87246-C9AD-4999-85A3-5080DD601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85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7246-C9AD-4999-85A3-5080DD6010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32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221E2-2353-47C4-EFEE-EB4EC3804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5CDFA1-B796-7D4C-F0C4-63AF234326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A1F3CE-6B79-C6B5-CA0E-0985939B87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9BBF8-8075-6FE8-E539-27894D7762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7246-C9AD-4999-85A3-5080DD6010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52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7246-C9AD-4999-85A3-5080DD6010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57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7246-C9AD-4999-85A3-5080DD6010A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515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7246-C9AD-4999-85A3-5080DD6010A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83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7246-C9AD-4999-85A3-5080DD6010A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222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7246-C9AD-4999-85A3-5080DD6010A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42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7246-C9AD-4999-85A3-5080DD6010A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789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7246-C9AD-4999-85A3-5080DD6010A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4383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7246-C9AD-4999-85A3-5080DD6010A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987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7246-C9AD-4999-85A3-5080DD6010A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79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CEDE2-298A-F6CE-F7DB-2ABF6AF92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35379D-8DBF-C0AA-2534-365AB0F112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79F5C3-771C-6E1A-C852-29DA1C643D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4203DD-47A3-2A68-4962-79BF728930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7246-C9AD-4999-85A3-5080DD6010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52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7246-C9AD-4999-85A3-5080DD6010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347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7246-C9AD-4999-85A3-5080DD6010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01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7246-C9AD-4999-85A3-5080DD6010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82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7246-C9AD-4999-85A3-5080DD6010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7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7246-C9AD-4999-85A3-5080DD6010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37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7246-C9AD-4999-85A3-5080DD6010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07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7246-C9AD-4999-85A3-5080DD6010A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99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D48BE4-A4C6-415F-9BBC-7E2E3CEF7C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7413" y="4713288"/>
            <a:ext cx="4614862" cy="6477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Presentation 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97C970-D7A4-E444-B068-3C8DB778BC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7505" y="3700649"/>
            <a:ext cx="9144000" cy="718950"/>
          </a:xfrm>
        </p:spPr>
        <p:txBody>
          <a:bodyPr/>
          <a:lstStyle>
            <a:lvl1pPr marL="0" indent="0" algn="l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Presenter Name</a:t>
            </a:r>
            <a:endParaRPr lang="en-V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8E5591-3CD0-7A49-AD04-9BE7752353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5" y="2534032"/>
            <a:ext cx="9144000" cy="1074542"/>
          </a:xfrm>
        </p:spPr>
        <p:txBody>
          <a:bodyPr anchor="b">
            <a:normAutofit/>
          </a:bodyPr>
          <a:lstStyle>
            <a:lvl1pPr algn="l">
              <a:defRPr sz="5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Title</a:t>
            </a:r>
            <a:endParaRPr lang="en-VE" dirty="0"/>
          </a:p>
        </p:txBody>
      </p:sp>
      <p:pic>
        <p:nvPicPr>
          <p:cNvPr id="5" name="Picture 4" descr="City of Bend logo.">
            <a:extLst>
              <a:ext uri="{FF2B5EF4-FFF2-40B4-BE49-F238E27FC236}">
                <a16:creationId xmlns:a16="http://schemas.microsoft.com/office/drawing/2014/main" id="{A965FAFB-CDDC-E045-8742-977503756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514" y="-519222"/>
            <a:ext cx="2782556" cy="2782556"/>
          </a:xfrm>
          <a:prstGeom prst="rect">
            <a:avLst/>
          </a:prstGeom>
        </p:spPr>
      </p:pic>
      <p:pic>
        <p:nvPicPr>
          <p:cNvPr id="4" name="Picture 3" descr="City of Bend logo.">
            <a:extLst>
              <a:ext uri="{FF2B5EF4-FFF2-40B4-BE49-F238E27FC236}">
                <a16:creationId xmlns:a16="http://schemas.microsoft.com/office/drawing/2014/main" id="{BB2E7619-CDDE-AB3A-C95E-9ACE1CA62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514" y="-519222"/>
            <a:ext cx="2782556" cy="278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20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terials in Alternate Format Requ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53D9D1-CFBC-0B42-B5B8-5D34BDD25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09"/>
            <a:ext cx="3473679" cy="86842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B5238-41BA-451C-966E-C74B18EEED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53294" y="2926804"/>
            <a:ext cx="9100505" cy="11207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2400" dirty="0"/>
              <a:t>To obtain this information in an alternate format such as Braille, large print, electronic formats, etc. please contact [Project Manager or Document Creator] at [email] or [telephone number]; Relay Users Dial 7-1-1.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D6659F-9343-4F15-AA39-6294E7D3D1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956599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sz="28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Accommodation Information for People with Disabilities</a:t>
            </a:r>
          </a:p>
        </p:txBody>
      </p:sp>
      <p:pic>
        <p:nvPicPr>
          <p:cNvPr id="1025" name="image10.png" descr="ISA Wheelchair icon.">
            <a:extLst>
              <a:ext uri="{FF2B5EF4-FFF2-40B4-BE49-F238E27FC236}">
                <a16:creationId xmlns:a16="http://schemas.microsoft.com/office/drawing/2014/main" id="{360BB738-557D-E243-8A8C-FEE37D736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" b="1923"/>
          <a:stretch>
            <a:fillRect/>
          </a:stretch>
        </p:blipFill>
        <p:spPr bwMode="auto">
          <a:xfrm>
            <a:off x="961220" y="2868612"/>
            <a:ext cx="1165226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55CE8B-3F40-D2D9-1319-18DE5A6AF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09"/>
            <a:ext cx="3473679" cy="868420"/>
          </a:xfrm>
          <a:prstGeom prst="rect">
            <a:avLst/>
          </a:prstGeom>
        </p:spPr>
      </p:pic>
      <p:pic>
        <p:nvPicPr>
          <p:cNvPr id="5" name="image10.png" descr="ISA Wheelchair icon.">
            <a:extLst>
              <a:ext uri="{FF2B5EF4-FFF2-40B4-BE49-F238E27FC236}">
                <a16:creationId xmlns:a16="http://schemas.microsoft.com/office/drawing/2014/main" id="{E791C9B6-9730-E6A8-5DF5-FFC1E68BB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" b="1923"/>
          <a:stretch>
            <a:fillRect/>
          </a:stretch>
        </p:blipFill>
        <p:spPr bwMode="auto">
          <a:xfrm>
            <a:off x="961220" y="2868612"/>
            <a:ext cx="1165226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187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D48BE4-A4C6-415F-9BBC-7E2E3CEF7C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7413" y="4713288"/>
            <a:ext cx="4614862" cy="6477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Presentation 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97C970-D7A4-E444-B068-3C8DB778BC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7505" y="3700649"/>
            <a:ext cx="9144000" cy="718950"/>
          </a:xfrm>
        </p:spPr>
        <p:txBody>
          <a:bodyPr/>
          <a:lstStyle>
            <a:lvl1pPr marL="0" indent="0" algn="l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Presenter Name</a:t>
            </a:r>
            <a:endParaRPr lang="en-V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8E5591-3CD0-7A49-AD04-9BE7752353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5" y="2534032"/>
            <a:ext cx="9144000" cy="1074542"/>
          </a:xfrm>
        </p:spPr>
        <p:txBody>
          <a:bodyPr anchor="b">
            <a:normAutofit/>
          </a:bodyPr>
          <a:lstStyle>
            <a:lvl1pPr algn="l">
              <a:defRPr sz="5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Title</a:t>
            </a:r>
            <a:endParaRPr lang="en-VE" dirty="0"/>
          </a:p>
        </p:txBody>
      </p:sp>
      <p:pic>
        <p:nvPicPr>
          <p:cNvPr id="5" name="Picture 4" descr="City of Bend logo.">
            <a:extLst>
              <a:ext uri="{FF2B5EF4-FFF2-40B4-BE49-F238E27FC236}">
                <a16:creationId xmlns:a16="http://schemas.microsoft.com/office/drawing/2014/main" id="{A965FAFB-CDDC-E045-8742-977503756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514" y="-519222"/>
            <a:ext cx="2782556" cy="278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00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3AE70D-0521-9746-A552-6E1F940E37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33608"/>
            <a:ext cx="5181600" cy="4609408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FF70D-A0F3-234A-B753-E2E3BA6B48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33608"/>
            <a:ext cx="5181600" cy="4609408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73E4F95-2580-5041-AA53-06498328D8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491263"/>
            <a:ext cx="10515600" cy="591673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Title</a:t>
            </a:r>
            <a:endParaRPr lang="en-V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2604A7-835F-5542-AF13-CDFDFC9C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10"/>
            <a:ext cx="3473679" cy="8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13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21CD76-25D5-594E-ADEB-CB807E5890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33608"/>
            <a:ext cx="10509250" cy="4609408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EA9DB-ADC1-F949-8C4A-625B06194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491263"/>
            <a:ext cx="10515600" cy="591673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Title</a:t>
            </a:r>
            <a:endParaRPr lang="en-V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88EB05-96E1-004A-811C-99412A462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5989580"/>
            <a:ext cx="3473679" cy="8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41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8FF68547-8F81-DBA2-1870-65CF264955D0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838200" y="719666"/>
            <a:ext cx="10515600" cy="5418667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066F808-683E-E038-7E37-266238B6AA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05947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6D6105DD-DC3B-F367-ED39-FB190336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7350" y="5989580"/>
            <a:ext cx="3473679" cy="8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41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EB47C4A-270D-F348-9128-DCB2B6048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815" y="1234458"/>
            <a:ext cx="6417301" cy="438908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E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CFB0686-C626-E548-80D4-E39FC23F4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15213" y="1234459"/>
            <a:ext cx="3932237" cy="4389082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B523BF7-C542-FB4F-8048-2B4489E5C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491263"/>
            <a:ext cx="10515600" cy="591673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Title</a:t>
            </a:r>
            <a:endParaRPr lang="en-V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C9E1D7-3928-844F-A018-CA9A7F3A31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09"/>
            <a:ext cx="3473679" cy="8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4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aterials in Alternate Format Requ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53D9D1-CFBC-0B42-B5B8-5D34BDD25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09"/>
            <a:ext cx="3473679" cy="86842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B5238-41BA-451C-966E-C74B18EEED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53294" y="2926804"/>
            <a:ext cx="9100505" cy="11207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2400" dirty="0"/>
              <a:t>To obtain this information in an alternate format such as Braille, large print, electronic formats, etc. please contact [Project Manager or Document Creator] at [email] or [telephone number]; Relay Users Dial 7-1-1.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D6659F-9343-4F15-AA39-6294E7D3D1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956599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sz="28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Accommodation Information for People with Disabilities</a:t>
            </a:r>
          </a:p>
        </p:txBody>
      </p:sp>
      <p:pic>
        <p:nvPicPr>
          <p:cNvPr id="1025" name="image10.png" descr="ISA Wheelchair icon.">
            <a:extLst>
              <a:ext uri="{FF2B5EF4-FFF2-40B4-BE49-F238E27FC236}">
                <a16:creationId xmlns:a16="http://schemas.microsoft.com/office/drawing/2014/main" id="{360BB738-557D-E243-8A8C-FEE37D736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" b="1923"/>
          <a:stretch>
            <a:fillRect/>
          </a:stretch>
        </p:blipFill>
        <p:spPr bwMode="auto">
          <a:xfrm>
            <a:off x="961220" y="2868612"/>
            <a:ext cx="1165226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207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Lak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4C212-F8CB-A647-B790-A943715F17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684027"/>
            <a:ext cx="10515600" cy="1500187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 Subhead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EA9DB-ADC1-F949-8C4A-625B06194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04452"/>
            <a:ext cx="10515600" cy="1500187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Title</a:t>
            </a:r>
            <a:endParaRPr lang="en-V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54A158-970F-D14B-B0E6-D0C7E7224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10"/>
            <a:ext cx="3473679" cy="8684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29C4DB-1BFA-3260-042C-1EB767014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10"/>
            <a:ext cx="3473679" cy="8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Junip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4C212-F8CB-A647-B790-A943715F17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684027"/>
            <a:ext cx="10515600" cy="1500187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 Subhead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EA9DB-ADC1-F949-8C4A-625B06194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04452"/>
            <a:ext cx="10515600" cy="1500187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Title</a:t>
            </a:r>
            <a:endParaRPr lang="en-V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3102CE-9BFC-6449-8058-FE562ACF3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10"/>
            <a:ext cx="3473679" cy="8684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1060F5-DB4F-0A56-27D5-55E25F080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10"/>
            <a:ext cx="3473679" cy="8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04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Mountai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4C212-F8CB-A647-B790-A943715F17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684027"/>
            <a:ext cx="10515600" cy="1500187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 Subhead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EA9DB-ADC1-F949-8C4A-625B06194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04452"/>
            <a:ext cx="10515600" cy="1500187"/>
          </a:xfrm>
        </p:spPr>
        <p:txBody>
          <a:bodyPr anchor="b"/>
          <a:lstStyle>
            <a:lvl1pPr algn="ctr">
              <a:defRPr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Title</a:t>
            </a:r>
            <a:endParaRPr lang="en-V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6342EC-7D97-6F47-9DDC-66A8C83DC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09"/>
            <a:ext cx="3473679" cy="8684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812DE9-7094-3816-9DD9-7A02CF281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09"/>
            <a:ext cx="3473679" cy="8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08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Pin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4C212-F8CB-A647-B790-A943715F17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684027"/>
            <a:ext cx="10515600" cy="1500187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 Subhead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EA9DB-ADC1-F949-8C4A-625B06194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04452"/>
            <a:ext cx="10515600" cy="1500187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Title</a:t>
            </a:r>
            <a:endParaRPr lang="en-V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4BD011-A7AC-9B47-9607-BC3CCB52C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10"/>
            <a:ext cx="3473679" cy="8684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A5EDC6-FED6-ABF2-219F-31509CA45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10"/>
            <a:ext cx="3473679" cy="8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33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3AE70D-0521-9746-A552-6E1F940E37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33608"/>
            <a:ext cx="5181600" cy="4609408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FF70D-A0F3-234A-B753-E2E3BA6B48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33608"/>
            <a:ext cx="5181600" cy="4609408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73E4F95-2580-5041-AA53-06498328D8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491263"/>
            <a:ext cx="10515600" cy="591673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Title</a:t>
            </a:r>
            <a:endParaRPr lang="en-V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2604A7-835F-5542-AF13-CDFDFC9C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10"/>
            <a:ext cx="3473679" cy="8684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4ECA95-1763-18E3-3E77-EA87B6A43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10"/>
            <a:ext cx="3473679" cy="8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71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21CD76-25D5-594E-ADEB-CB807E5890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33608"/>
            <a:ext cx="10509250" cy="4609408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EA9DB-ADC1-F949-8C4A-625B06194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491263"/>
            <a:ext cx="10515600" cy="591673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Title</a:t>
            </a:r>
            <a:endParaRPr lang="en-V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88EB05-96E1-004A-811C-99412A462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5989580"/>
            <a:ext cx="3473679" cy="8684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276343-5B1B-6574-3E41-60499AD23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5989580"/>
            <a:ext cx="3473679" cy="8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47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DFC80-E65C-D74C-8074-207303D8C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393193"/>
            <a:ext cx="6172200" cy="546785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DD7A09-E74F-D346-A311-2AAE4E50A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70038"/>
            <a:ext cx="3932237" cy="4298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7D87D0-B602-114E-A444-F8DA96642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112838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Add Title</a:t>
            </a:r>
            <a:endParaRPr lang="en-V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DFA95E-CAD7-1149-BA4B-CCB6DF3DC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10"/>
            <a:ext cx="3473679" cy="8684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2452B4-F158-212E-3832-34DA4EA6F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10"/>
            <a:ext cx="3473679" cy="8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35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EB47C4A-270D-F348-9128-DCB2B6048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815" y="1234458"/>
            <a:ext cx="6417301" cy="438908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E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CFB0686-C626-E548-80D4-E39FC23F4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15213" y="1234459"/>
            <a:ext cx="3932237" cy="4389082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B523BF7-C542-FB4F-8048-2B4489E5C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491263"/>
            <a:ext cx="10515600" cy="591673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Title</a:t>
            </a:r>
            <a:endParaRPr lang="en-V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C9E1D7-3928-844F-A018-CA9A7F3A31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09"/>
            <a:ext cx="3473679" cy="8684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FCEF38-3235-0442-5986-75FF3F3A4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09"/>
            <a:ext cx="3473679" cy="8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29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BE9E81-4F3D-E044-B745-2E9D43C9E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D0F2F3-C089-C54E-9F4F-4BB94AB92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63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E" dirty="0"/>
          </a:p>
        </p:txBody>
      </p:sp>
    </p:spTree>
    <p:extLst>
      <p:ext uri="{BB962C8B-B14F-4D97-AF65-F5344CB8AC3E}">
        <p14:creationId xmlns:p14="http://schemas.microsoft.com/office/powerpoint/2010/main" val="300232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49" r:id="rId11"/>
    <p:sldLayoutId id="2147483652" r:id="rId12"/>
    <p:sldLayoutId id="2147483661" r:id="rId13"/>
    <p:sldLayoutId id="2147483663" r:id="rId14"/>
    <p:sldLayoutId id="2147483654" r:id="rId15"/>
    <p:sldLayoutId id="2147483662" r:id="rId1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YwEAR6CbQw?feature=oembed" TargetMode="External"/><Relationship Id="rId6" Type="http://schemas.openxmlformats.org/officeDocument/2006/relationships/image" Target="../media/image5.png"/><Relationship Id="rId5" Type="http://schemas.openxmlformats.org/officeDocument/2006/relationships/hyperlink" Target="https://www.youtube.com/watch?v=SYwEAR6CbQw" TargetMode="Externa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healthguide911.com/2017/04/healthy-ways-to-sanitize-drinking-water.html" TargetMode="Externa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vgsilh.com/image/3026570.html" TargetMode="Externa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://www.healthguide911.com/2017/04/healthy-ways-to-sanitize-drinking-water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hyperlink" Target="https://svgsilh.com/000000/image/1460854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hyperlink" Target="https://www.publicdomainpictures.net/view-image.php?image=80649&amp;picture=na-prst-body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953534-9166-642C-2D1D-8E112C360A7A}"/>
              </a:ext>
            </a:extLst>
          </p:cNvPr>
          <p:cNvSpPr txBox="1"/>
          <p:nvPr/>
        </p:nvSpPr>
        <p:spPr>
          <a:xfrm>
            <a:off x="224422" y="133153"/>
            <a:ext cx="587157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Warm Up</a:t>
            </a:r>
          </a:p>
          <a:p>
            <a:endParaRPr lang="en-US" sz="4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are 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 </a:t>
            </a:r>
            <a:r>
              <a:rPr lang="en-US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ways that you use water indoors at your home or school? </a:t>
            </a:r>
          </a:p>
          <a:p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Write down as many ideas as you can in your journal!</a:t>
            </a:r>
          </a:p>
        </p:txBody>
      </p:sp>
      <p:pic>
        <p:nvPicPr>
          <p:cNvPr id="2" name="Picture 1" descr="A logo with text overlay&#10;&#10;Description automatically generated">
            <a:extLst>
              <a:ext uri="{FF2B5EF4-FFF2-40B4-BE49-F238E27FC236}">
                <a16:creationId xmlns:a16="http://schemas.microsoft.com/office/drawing/2014/main" id="{0C610754-0283-9AC9-2EED-AAB524CA2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  <p:pic>
        <p:nvPicPr>
          <p:cNvPr id="8" name="Picture 7" descr="A screenshot of a lesson&#10;&#10;Description automatically generated">
            <a:extLst>
              <a:ext uri="{FF2B5EF4-FFF2-40B4-BE49-F238E27FC236}">
                <a16:creationId xmlns:a16="http://schemas.microsoft.com/office/drawing/2014/main" id="{30BC76FB-4D9F-FF91-C6A8-0F417079F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674" y="583806"/>
            <a:ext cx="5538354" cy="569038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1548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82D3C4-0C08-93FF-5A73-4AFB880A7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26" y="0"/>
            <a:ext cx="12017374" cy="987986"/>
          </a:xfrm>
        </p:spPr>
        <p:txBody>
          <a:bodyPr>
            <a:noAutofit/>
          </a:bodyPr>
          <a:lstStyle/>
          <a:p>
            <a:pPr algn="l"/>
            <a:r>
              <a:rPr lang="en-US" sz="4800" dirty="0">
                <a:latin typeface="+mn-lt"/>
              </a:rPr>
              <a:t>Indoor Water Use</a:t>
            </a:r>
          </a:p>
        </p:txBody>
      </p:sp>
      <p:pic>
        <p:nvPicPr>
          <p:cNvPr id="5122" name="Picture 2" descr="water usage graphic">
            <a:extLst>
              <a:ext uri="{FF2B5EF4-FFF2-40B4-BE49-F238E27FC236}">
                <a16:creationId xmlns:a16="http://schemas.microsoft.com/office/drawing/2014/main" id="{8525BE4A-4B81-35A1-CE8A-096F1E60E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534" y="-457200"/>
            <a:ext cx="733552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logo with text overlay&#10;&#10;Description automatically generated">
            <a:extLst>
              <a:ext uri="{FF2B5EF4-FFF2-40B4-BE49-F238E27FC236}">
                <a16:creationId xmlns:a16="http://schemas.microsoft.com/office/drawing/2014/main" id="{E37D3D79-2FF6-B68F-1FFF-0921D23CC6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61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How Much Water Do You Use In One Day?">
            <a:hlinkClick r:id="" action="ppaction://media"/>
            <a:extLst>
              <a:ext uri="{FF2B5EF4-FFF2-40B4-BE49-F238E27FC236}">
                <a16:creationId xmlns:a16="http://schemas.microsoft.com/office/drawing/2014/main" id="{58BB0D09-7402-0C0B-407B-FA52FEC06E6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77331" y="207293"/>
            <a:ext cx="8637337" cy="48800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1966A7-E8F1-587C-1D8B-A24D21B01E82}"/>
              </a:ext>
            </a:extLst>
          </p:cNvPr>
          <p:cNvSpPr txBox="1"/>
          <p:nvPr/>
        </p:nvSpPr>
        <p:spPr>
          <a:xfrm>
            <a:off x="2596341" y="5250675"/>
            <a:ext cx="6999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linkClick r:id="rId5"/>
              </a:rPr>
              <a:t>How much water do you use in one day?</a:t>
            </a:r>
            <a:endParaRPr lang="en-US" sz="3200" dirty="0"/>
          </a:p>
        </p:txBody>
      </p:sp>
      <p:pic>
        <p:nvPicPr>
          <p:cNvPr id="3" name="Picture 2" descr="A logo with text overlay&#10;&#10;Description automatically generated">
            <a:extLst>
              <a:ext uri="{FF2B5EF4-FFF2-40B4-BE49-F238E27FC236}">
                <a16:creationId xmlns:a16="http://schemas.microsoft.com/office/drawing/2014/main" id="{D4FF994D-E3A0-7321-ABDD-C60CE37BBC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8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82D3C4-0C08-93FF-5A73-4AFB880A7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26" y="291789"/>
            <a:ext cx="12017374" cy="627039"/>
          </a:xfrm>
        </p:spPr>
        <p:txBody>
          <a:bodyPr>
            <a:noAutofit/>
          </a:bodyPr>
          <a:lstStyle/>
          <a:p>
            <a:pPr algn="l"/>
            <a:r>
              <a:rPr lang="en-US" sz="4800" dirty="0">
                <a:latin typeface="+mn-lt"/>
              </a:rPr>
              <a:t>Stand up, hand up, pair up!</a:t>
            </a:r>
          </a:p>
        </p:txBody>
      </p:sp>
      <p:pic>
        <p:nvPicPr>
          <p:cNvPr id="5" name="Picture 4" descr="A logo with text overlay&#10;&#10;Description automatically generated">
            <a:extLst>
              <a:ext uri="{FF2B5EF4-FFF2-40B4-BE49-F238E27FC236}">
                <a16:creationId xmlns:a16="http://schemas.microsoft.com/office/drawing/2014/main" id="{6340BFA9-D5F2-166B-BDCE-8629EE7749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165C27-C6AB-614D-EA54-C3AE545657CC}"/>
              </a:ext>
            </a:extLst>
          </p:cNvPr>
          <p:cNvSpPr txBox="1"/>
          <p:nvPr/>
        </p:nvSpPr>
        <p:spPr>
          <a:xfrm>
            <a:off x="1029417" y="2118616"/>
            <a:ext cx="42868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What is water conservation?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9693EF-5445-EB74-E867-D0CD02C9D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384" y="1502230"/>
            <a:ext cx="5531515" cy="368620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604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C303C-6080-0E8B-D7E2-2A43934F1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9BBC43-E260-749F-41B5-E79D01100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26" y="291789"/>
            <a:ext cx="12017374" cy="627039"/>
          </a:xfrm>
        </p:spPr>
        <p:txBody>
          <a:bodyPr>
            <a:noAutofit/>
          </a:bodyPr>
          <a:lstStyle/>
          <a:p>
            <a:pPr algn="l"/>
            <a:r>
              <a:rPr lang="en-US" sz="4800" dirty="0">
                <a:latin typeface="+mn-lt"/>
              </a:rPr>
              <a:t>Stand up, hand up, pair up!</a:t>
            </a:r>
          </a:p>
        </p:txBody>
      </p:sp>
      <p:pic>
        <p:nvPicPr>
          <p:cNvPr id="5" name="Picture 4" descr="A logo with text overlay&#10;&#10;Description automatically generated">
            <a:extLst>
              <a:ext uri="{FF2B5EF4-FFF2-40B4-BE49-F238E27FC236}">
                <a16:creationId xmlns:a16="http://schemas.microsoft.com/office/drawing/2014/main" id="{3369E751-9EBA-08FC-3D39-F5187C3D2E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36068A-F092-C2DE-8C55-B3B33A3674A1}"/>
              </a:ext>
            </a:extLst>
          </p:cNvPr>
          <p:cNvSpPr txBox="1"/>
          <p:nvPr/>
        </p:nvSpPr>
        <p:spPr>
          <a:xfrm>
            <a:off x="1029417" y="2118616"/>
            <a:ext cx="42868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Why is water conservation important?</a:t>
            </a:r>
          </a:p>
        </p:txBody>
      </p:sp>
      <p:pic>
        <p:nvPicPr>
          <p:cNvPr id="14" name="Picture 13" descr="A close-up of a bottle pouring water into a glass&#10;&#10;Description automatically generated">
            <a:extLst>
              <a:ext uri="{FF2B5EF4-FFF2-40B4-BE49-F238E27FC236}">
                <a16:creationId xmlns:a16="http://schemas.microsoft.com/office/drawing/2014/main" id="{36792F7C-B86B-04EB-6262-DDC7D111F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316278" y="1500660"/>
            <a:ext cx="6219732" cy="397132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1420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82D3C4-0C08-93FF-5A73-4AFB880A7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26" y="291789"/>
            <a:ext cx="12017374" cy="627039"/>
          </a:xfrm>
        </p:spPr>
        <p:txBody>
          <a:bodyPr>
            <a:noAutofit/>
          </a:bodyPr>
          <a:lstStyle/>
          <a:p>
            <a:pPr algn="l"/>
            <a:r>
              <a:rPr lang="en-US" sz="4800" dirty="0">
                <a:latin typeface="+mn-lt"/>
              </a:rPr>
              <a:t>Stand up, hand up, pair up!</a:t>
            </a:r>
          </a:p>
        </p:txBody>
      </p:sp>
      <p:pic>
        <p:nvPicPr>
          <p:cNvPr id="5" name="Picture 4" descr="A logo with text overlay&#10;&#10;Description automatically generated">
            <a:extLst>
              <a:ext uri="{FF2B5EF4-FFF2-40B4-BE49-F238E27FC236}">
                <a16:creationId xmlns:a16="http://schemas.microsoft.com/office/drawing/2014/main" id="{6340BFA9-D5F2-166B-BDCE-8629EE7749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165C27-C6AB-614D-EA54-C3AE545657CC}"/>
              </a:ext>
            </a:extLst>
          </p:cNvPr>
          <p:cNvSpPr txBox="1"/>
          <p:nvPr/>
        </p:nvSpPr>
        <p:spPr>
          <a:xfrm>
            <a:off x="1029417" y="2118616"/>
            <a:ext cx="42868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Who benefits from water conservation?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89AC5B7-CCEC-3B37-367E-025C267F0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096000" y="633549"/>
            <a:ext cx="3515833" cy="528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6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82D3C4-0C08-93FF-5A73-4AFB880A7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26" y="0"/>
            <a:ext cx="12017374" cy="987986"/>
          </a:xfrm>
        </p:spPr>
        <p:txBody>
          <a:bodyPr>
            <a:noAutofit/>
          </a:bodyPr>
          <a:lstStyle/>
          <a:p>
            <a:pPr algn="l"/>
            <a:r>
              <a:rPr lang="en-US" sz="4800" dirty="0">
                <a:latin typeface="+mn-lt"/>
              </a:rPr>
              <a:t>What is water conservation?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CACD9F-CDE3-EC3A-B968-CBF5449D3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9953" y="2493607"/>
            <a:ext cx="2825689" cy="192795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BD90AA-8449-5529-F530-B7D03EB03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592" y="2899591"/>
            <a:ext cx="2279133" cy="342006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5D521-8F7E-167C-2F04-FCFF90B0C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834" y="197936"/>
            <a:ext cx="2844140" cy="189533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A8778B-9AE4-4FF3-A056-4FD3336523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9826" y="4690887"/>
            <a:ext cx="2825689" cy="188303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3F1C40-8966-705C-66C8-09ECBF5BF0A5}"/>
              </a:ext>
            </a:extLst>
          </p:cNvPr>
          <p:cNvSpPr txBox="1"/>
          <p:nvPr/>
        </p:nvSpPr>
        <p:spPr>
          <a:xfrm>
            <a:off x="330054" y="1329931"/>
            <a:ext cx="48950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 p</a:t>
            </a:r>
            <a:r>
              <a:rPr lang="en-US" sz="4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revention of wasteful use of a resource.</a:t>
            </a:r>
            <a:r>
              <a:rPr lang="en-US" sz="4800" dirty="0">
                <a:solidFill>
                  <a:schemeClr val="bg1"/>
                </a:solidFill>
                <a:effectLst/>
              </a:rPr>
              <a:t> 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2" name="Picture 1" descr="A logo with text overlay&#10;&#10;Description automatically generated">
            <a:extLst>
              <a:ext uri="{FF2B5EF4-FFF2-40B4-BE49-F238E27FC236}">
                <a16:creationId xmlns:a16="http://schemas.microsoft.com/office/drawing/2014/main" id="{BC99D72B-EB6B-E040-BDF2-E78030A8EB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7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82D3C4-0C08-93FF-5A73-4AFB880A7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26" y="164198"/>
            <a:ext cx="12017374" cy="627039"/>
          </a:xfrm>
        </p:spPr>
        <p:txBody>
          <a:bodyPr>
            <a:noAutofit/>
          </a:bodyPr>
          <a:lstStyle/>
          <a:p>
            <a:pPr algn="l"/>
            <a:r>
              <a:rPr lang="en-US" sz="4800" dirty="0">
                <a:latin typeface="+mn-lt"/>
              </a:rPr>
              <a:t>Why is water conservation important?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BCD5D3-609E-DC05-32FB-F9898CCBF246}"/>
              </a:ext>
            </a:extLst>
          </p:cNvPr>
          <p:cNvSpPr txBox="1"/>
          <p:nvPr/>
        </p:nvSpPr>
        <p:spPr>
          <a:xfrm>
            <a:off x="174625" y="1000263"/>
            <a:ext cx="884608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eshwater is a vital and 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limited resource</a:t>
            </a:r>
            <a:endParaRPr lang="en-US" sz="32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City doesn’t take water unless there is a demand fo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 it </a:t>
            </a:r>
            <a:b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rolongs our drinking water supply</a:t>
            </a:r>
            <a:b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aves money by reducing energy consumption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Can increase resistance to drought</a:t>
            </a:r>
          </a:p>
          <a:p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close-up of a bottle pouring water into a glass&#10;&#10;Description automatically generated">
            <a:extLst>
              <a:ext uri="{FF2B5EF4-FFF2-40B4-BE49-F238E27FC236}">
                <a16:creationId xmlns:a16="http://schemas.microsoft.com/office/drawing/2014/main" id="{FB08678B-B473-562D-3229-BD6A8F78A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487361" y="1378436"/>
            <a:ext cx="3211516" cy="205056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 descr="A logo with text overlay&#10;&#10;Description automatically generated">
            <a:extLst>
              <a:ext uri="{FF2B5EF4-FFF2-40B4-BE49-F238E27FC236}">
                <a16:creationId xmlns:a16="http://schemas.microsoft.com/office/drawing/2014/main" id="{0460CD4D-5B97-331F-5763-84999AC6C3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82D3C4-0C08-93FF-5A73-4AFB880A7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26" y="-121196"/>
            <a:ext cx="12017374" cy="987986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latin typeface="+mn-lt"/>
              </a:rPr>
              <a:t>Who benefits from water conservation?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B2EB23-F72B-3562-02B6-24D8E12AB080}"/>
              </a:ext>
            </a:extLst>
          </p:cNvPr>
          <p:cNvSpPr txBox="1"/>
          <p:nvPr/>
        </p:nvSpPr>
        <p:spPr>
          <a:xfrm>
            <a:off x="2068513" y="5058765"/>
            <a:ext cx="8229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Without enough water, fish and wildlife can be significantly impacted.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050" name="Picture 2" descr="Lawsuit Launched to Protect Oregon Spotted Frogs in Upper Deschutes River -  Center for Biological Diversity">
            <a:extLst>
              <a:ext uri="{FF2B5EF4-FFF2-40B4-BE49-F238E27FC236}">
                <a16:creationId xmlns:a16="http://schemas.microsoft.com/office/drawing/2014/main" id="{62C942B9-801D-5509-A983-9BC81B7CB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50" y="1132710"/>
            <a:ext cx="4376928" cy="304868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LL THE FISH. Interior Redband Trout | by USFWS Columbia Pacific Northwest  Region | USFWS Pacific NW Region | Medium">
            <a:extLst>
              <a:ext uri="{FF2B5EF4-FFF2-40B4-BE49-F238E27FC236}">
                <a16:creationId xmlns:a16="http://schemas.microsoft.com/office/drawing/2014/main" id="{48947E19-40EE-BC40-E586-9F4F8A618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753" y="1132709"/>
            <a:ext cx="4639236" cy="304868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8F1EF5-1A9C-53AD-BA5D-60A9CE819659}"/>
              </a:ext>
            </a:extLst>
          </p:cNvPr>
          <p:cNvSpPr txBox="1"/>
          <p:nvPr/>
        </p:nvSpPr>
        <p:spPr>
          <a:xfrm>
            <a:off x="1281710" y="4256925"/>
            <a:ext cx="36922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Oregon spotted frog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Endangered species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069C5F-7997-F332-1C0E-A020DD0D5510}"/>
              </a:ext>
            </a:extLst>
          </p:cNvPr>
          <p:cNvSpPr txBox="1"/>
          <p:nvPr/>
        </p:nvSpPr>
        <p:spPr>
          <a:xfrm>
            <a:off x="7043029" y="4296913"/>
            <a:ext cx="36922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Redband</a:t>
            </a:r>
            <a:r>
              <a:rPr lang="en-US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trout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Threatened species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2" name="Picture 1" descr="A logo with text overlay&#10;&#10;Description automatically generated">
            <a:extLst>
              <a:ext uri="{FF2B5EF4-FFF2-40B4-BE49-F238E27FC236}">
                <a16:creationId xmlns:a16="http://schemas.microsoft.com/office/drawing/2014/main" id="{43B7A52A-777B-C126-63B2-F5DF955300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trail&#10;&#10;Description automatically generated">
            <a:extLst>
              <a:ext uri="{FF2B5EF4-FFF2-40B4-BE49-F238E27FC236}">
                <a16:creationId xmlns:a16="http://schemas.microsoft.com/office/drawing/2014/main" id="{B71540CB-CF3C-79BA-8C50-14272F1EB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06" y="169817"/>
            <a:ext cx="5253970" cy="649224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 descr="A frog sitting on grass&#10;&#10;Description automatically generated">
            <a:extLst>
              <a:ext uri="{FF2B5EF4-FFF2-40B4-BE49-F238E27FC236}">
                <a16:creationId xmlns:a16="http://schemas.microsoft.com/office/drawing/2014/main" id="{C72E4065-18B1-8E6A-CC35-00A5444CF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815739"/>
            <a:ext cx="5527029" cy="380129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393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LL THE FISH. Interior Redband Trout | by USFWS Columbia Pacific Northwest  Region | USFWS Pacific NW Region | Medium">
            <a:extLst>
              <a:ext uri="{FF2B5EF4-FFF2-40B4-BE49-F238E27FC236}">
                <a16:creationId xmlns:a16="http://schemas.microsoft.com/office/drawing/2014/main" id="{0871ACCC-788D-5537-91EC-991C39EAA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578" y="1225389"/>
            <a:ext cx="6295114" cy="413684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map of a large land&#10;&#10;Description automatically generated">
            <a:extLst>
              <a:ext uri="{FF2B5EF4-FFF2-40B4-BE49-F238E27FC236}">
                <a16:creationId xmlns:a16="http://schemas.microsoft.com/office/drawing/2014/main" id="{CE389417-219B-11CD-8C6C-EB45AA005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7" y="147702"/>
            <a:ext cx="4447903" cy="654449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1475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B282C88-03C3-63D7-F0C4-89EAFE5A7F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88774"/>
            <a:ext cx="9144000" cy="718950"/>
          </a:xfrm>
        </p:spPr>
        <p:txBody>
          <a:bodyPr>
            <a:noAutofit/>
          </a:bodyPr>
          <a:lstStyle/>
          <a:p>
            <a:pPr algn="ctr"/>
            <a:r>
              <a:rPr lang="en-US" sz="2800" b="0" dirty="0">
                <a:latin typeface="+mn-lt"/>
              </a:rPr>
              <a:t>Upper Deschutes Watershed Council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8BE1F0-CDEB-D3CE-9D9F-B069DA27A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91138"/>
            <a:ext cx="9144000" cy="1074542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latin typeface="+mn-lt"/>
              </a:rPr>
              <a:t>One Water Program</a:t>
            </a:r>
          </a:p>
        </p:txBody>
      </p:sp>
      <p:pic>
        <p:nvPicPr>
          <p:cNvPr id="2" name="Picture 1" descr="A logo for a company&#10;&#10;Description automatically generated">
            <a:extLst>
              <a:ext uri="{FF2B5EF4-FFF2-40B4-BE49-F238E27FC236}">
                <a16:creationId xmlns:a16="http://schemas.microsoft.com/office/drawing/2014/main" id="{1CF39469-F420-D50F-72D3-98CD299AA0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1" r="9787" b="-10994"/>
          <a:stretch/>
        </p:blipFill>
        <p:spPr bwMode="auto">
          <a:xfrm>
            <a:off x="1978616" y="191414"/>
            <a:ext cx="2127558" cy="16028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87415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text overlay&#10;&#10;Description automatically generated">
            <a:extLst>
              <a:ext uri="{FF2B5EF4-FFF2-40B4-BE49-F238E27FC236}">
                <a16:creationId xmlns:a16="http://schemas.microsoft.com/office/drawing/2014/main" id="{B7047D39-5127-FD56-18D4-C2EEED7654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EB5186DB-6C23-EFB5-0DBD-3CFEAFF7203E}"/>
              </a:ext>
            </a:extLst>
          </p:cNvPr>
          <p:cNvSpPr txBox="1">
            <a:spLocks/>
          </p:cNvSpPr>
          <p:nvPr/>
        </p:nvSpPr>
        <p:spPr>
          <a:xfrm>
            <a:off x="219754" y="278400"/>
            <a:ext cx="12017374" cy="6129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4400" dirty="0" err="1">
                <a:latin typeface="+mn-lt"/>
              </a:rPr>
              <a:t>WaterWise</a:t>
            </a:r>
            <a:r>
              <a:rPr lang="en-US" sz="4400" dirty="0">
                <a:latin typeface="+mn-lt"/>
              </a:rPr>
              <a:t> Challenge!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5D9F77-02A7-4DE0-0DE0-F2638EC9C882}"/>
              </a:ext>
            </a:extLst>
          </p:cNvPr>
          <p:cNvSpPr txBox="1"/>
          <p:nvPr/>
        </p:nvSpPr>
        <p:spPr>
          <a:xfrm>
            <a:off x="550033" y="1599854"/>
            <a:ext cx="476624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as many of the calculations in your journal! You can work with a buddy.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questionnaire with text on it&#10;&#10;Description automatically generated with medium confidence">
            <a:extLst>
              <a:ext uri="{FF2B5EF4-FFF2-40B4-BE49-F238E27FC236}">
                <a16:creationId xmlns:a16="http://schemas.microsoft.com/office/drawing/2014/main" id="{50E73062-B92C-CDA2-0478-95F3C5132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038" y="1104719"/>
            <a:ext cx="4766246" cy="494909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369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ogo with text overlay&#10;&#10;Description automatically generated">
            <a:extLst>
              <a:ext uri="{FF2B5EF4-FFF2-40B4-BE49-F238E27FC236}">
                <a16:creationId xmlns:a16="http://schemas.microsoft.com/office/drawing/2014/main" id="{DBC6BB56-4556-2045-DFD0-4E7333992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80D54103-5003-7093-7D4D-166B70386047}"/>
              </a:ext>
            </a:extLst>
          </p:cNvPr>
          <p:cNvSpPr txBox="1">
            <a:spLocks/>
          </p:cNvSpPr>
          <p:nvPr/>
        </p:nvSpPr>
        <p:spPr>
          <a:xfrm>
            <a:off x="542520" y="4191855"/>
            <a:ext cx="5454020" cy="15523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4400" b="0" dirty="0">
                <a:latin typeface="+mn-lt"/>
              </a:rPr>
              <a:t>By switching to a </a:t>
            </a:r>
            <a:r>
              <a:rPr lang="en-US" sz="4400" b="0" dirty="0" err="1">
                <a:latin typeface="+mn-lt"/>
              </a:rPr>
              <a:t>WaterWise</a:t>
            </a:r>
            <a:r>
              <a:rPr lang="en-US" sz="4400" b="0" dirty="0">
                <a:latin typeface="+mn-lt"/>
              </a:rPr>
              <a:t> toilet, you can save around 6,387.5 gallons of water per year!</a:t>
            </a:r>
          </a:p>
          <a:p>
            <a:pPr algn="l"/>
            <a:endParaRPr lang="en-US" sz="4400" dirty="0">
              <a:latin typeface="+mn-lt"/>
            </a:endParaRPr>
          </a:p>
          <a:p>
            <a:pPr algn="l"/>
            <a:r>
              <a:rPr lang="en-US" sz="4400" dirty="0">
                <a:latin typeface="+mn-lt"/>
              </a:rPr>
              <a:t>That’s about 150 bathtubs full!</a:t>
            </a:r>
          </a:p>
        </p:txBody>
      </p:sp>
      <p:pic>
        <p:nvPicPr>
          <p:cNvPr id="3" name="Picture 2" descr="A paper with text and numbers&#10;&#10;Description automatically generated">
            <a:extLst>
              <a:ext uri="{FF2B5EF4-FFF2-40B4-BE49-F238E27FC236}">
                <a16:creationId xmlns:a16="http://schemas.microsoft.com/office/drawing/2014/main" id="{76C2A300-42C0-1136-B010-6C3EF4A79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028" y="384186"/>
            <a:ext cx="5658758" cy="608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96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97C74-3768-837A-912D-CDF526496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DBC8E8-EC19-0F46-2276-027C855CF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13" y="101833"/>
            <a:ext cx="12017374" cy="612989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latin typeface="+mn-lt"/>
              </a:rPr>
              <a:t>Toilet Conservation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9520D6-A606-4C78-DF5A-498B8DB2C1E6}"/>
              </a:ext>
            </a:extLst>
          </p:cNvPr>
          <p:cNvSpPr txBox="1"/>
          <p:nvPr/>
        </p:nvSpPr>
        <p:spPr>
          <a:xfrm>
            <a:off x="0" y="1263787"/>
            <a:ext cx="491104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Eco-friendly toilets use water at </a:t>
            </a:r>
            <a:r>
              <a:rPr lang="en-US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1.28-0.8 gallons 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per flush versus </a:t>
            </a:r>
            <a:r>
              <a:rPr lang="en-US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3.5 gallons 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per flush.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0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</a:rPr>
              <a:t>Dual flush settings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</a:rPr>
              <a:t>If it’s yellow…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" name="Picture 1" descr="A logo with text overlay&#10;&#10;Description automatically generated">
            <a:extLst>
              <a:ext uri="{FF2B5EF4-FFF2-40B4-BE49-F238E27FC236}">
                <a16:creationId xmlns:a16="http://schemas.microsoft.com/office/drawing/2014/main" id="{3A507F99-271F-0BC2-3698-09CF6F0F91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  <p:pic>
        <p:nvPicPr>
          <p:cNvPr id="2050" name="Picture 2" descr="WaterSense - TotoUSA.com">
            <a:extLst>
              <a:ext uri="{FF2B5EF4-FFF2-40B4-BE49-F238E27FC236}">
                <a16:creationId xmlns:a16="http://schemas.microsoft.com/office/drawing/2014/main" id="{C29B4C9C-3A2F-F64D-EFD7-BEF2BF34D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734" y="1011050"/>
            <a:ext cx="6610144" cy="431096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337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per with numbers and text&#10;&#10;Description automatically generated">
            <a:extLst>
              <a:ext uri="{FF2B5EF4-FFF2-40B4-BE49-F238E27FC236}">
                <a16:creationId xmlns:a16="http://schemas.microsoft.com/office/drawing/2014/main" id="{A6EFBE8A-20B1-9587-0B9C-8CF7358DD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992" y="133153"/>
            <a:ext cx="5470071" cy="6546857"/>
          </a:xfrm>
          <a:prstGeom prst="rect">
            <a:avLst/>
          </a:prstGeom>
        </p:spPr>
      </p:pic>
      <p:pic>
        <p:nvPicPr>
          <p:cNvPr id="7" name="Picture 6" descr="A logo with text overlay&#10;&#10;Description automatically generated">
            <a:extLst>
              <a:ext uri="{FF2B5EF4-FFF2-40B4-BE49-F238E27FC236}">
                <a16:creationId xmlns:a16="http://schemas.microsoft.com/office/drawing/2014/main" id="{DBC6BB56-4556-2045-DFD0-4E7333992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53E55C-9FDB-8BAA-0BBD-BE0F0B73C452}"/>
              </a:ext>
            </a:extLst>
          </p:cNvPr>
          <p:cNvSpPr txBox="1"/>
          <p:nvPr/>
        </p:nvSpPr>
        <p:spPr>
          <a:xfrm>
            <a:off x="256854" y="647272"/>
            <a:ext cx="556859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0" dirty="0">
                <a:solidFill>
                  <a:schemeClr val="bg1"/>
                </a:solidFill>
                <a:latin typeface="+mn-lt"/>
              </a:rPr>
              <a:t>By switching to a </a:t>
            </a:r>
            <a:r>
              <a:rPr lang="en-US" sz="4000" b="0" dirty="0" err="1">
                <a:solidFill>
                  <a:schemeClr val="bg1"/>
                </a:solidFill>
                <a:latin typeface="+mn-lt"/>
              </a:rPr>
              <a:t>WaterWise</a:t>
            </a:r>
            <a:r>
              <a:rPr lang="en-US" sz="4000" b="0" dirty="0">
                <a:solidFill>
                  <a:schemeClr val="bg1"/>
                </a:solidFill>
                <a:latin typeface="+mn-lt"/>
              </a:rPr>
              <a:t> shower you can save 3,650 gallons of water per year!</a:t>
            </a:r>
          </a:p>
          <a:p>
            <a:pPr algn="l"/>
            <a:endParaRPr lang="en-US" sz="4000" b="0" dirty="0">
              <a:solidFill>
                <a:schemeClr val="bg1"/>
              </a:solidFill>
              <a:latin typeface="+mn-lt"/>
            </a:endParaRPr>
          </a:p>
          <a:p>
            <a:pPr algn="l"/>
            <a:r>
              <a:rPr lang="en-US" sz="4000" b="1" dirty="0">
                <a:solidFill>
                  <a:schemeClr val="bg1"/>
                </a:solidFill>
                <a:latin typeface="+mn-lt"/>
              </a:rPr>
              <a:t>That’s about 30 hours of continuous showering!</a:t>
            </a:r>
          </a:p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94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24E67-5242-4F87-B93C-42D694082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EEB0D3-2E30-1FCB-22ED-19A7E39D4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13" y="101833"/>
            <a:ext cx="12017374" cy="612989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latin typeface="+mn-lt"/>
              </a:rPr>
              <a:t>Shower Conservation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F02824-2144-413B-4952-F15528432571}"/>
              </a:ext>
            </a:extLst>
          </p:cNvPr>
          <p:cNvSpPr txBox="1"/>
          <p:nvPr/>
        </p:nvSpPr>
        <p:spPr>
          <a:xfrm>
            <a:off x="87312" y="774783"/>
            <a:ext cx="116537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New showerhead uses water at 1.5 gallons per minute (GPM)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Shower timers can help reduce time used in the shower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3B3127-8EE2-BD1B-1624-D32780FEFA68}"/>
              </a:ext>
            </a:extLst>
          </p:cNvPr>
          <p:cNvSpPr txBox="1"/>
          <p:nvPr/>
        </p:nvSpPr>
        <p:spPr>
          <a:xfrm>
            <a:off x="674241" y="1386905"/>
            <a:ext cx="112902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</a:rPr>
              <a:t>2.5 GPM – 1.5 GPM = 1.0 GPM water savings every minute!</a:t>
            </a:r>
          </a:p>
          <a:p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1266" name="Picture 2" descr="Are There Any Good Low-Flow Water Faucets and Shower Heads?">
            <a:extLst>
              <a:ext uri="{FF2B5EF4-FFF2-40B4-BE49-F238E27FC236}">
                <a16:creationId xmlns:a16="http://schemas.microsoft.com/office/drawing/2014/main" id="{FF4AA474-F1A9-2FC2-1EC4-6CD5E8E5D5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9" r="8182"/>
          <a:stretch/>
        </p:blipFill>
        <p:spPr bwMode="auto">
          <a:xfrm>
            <a:off x="2089047" y="3077903"/>
            <a:ext cx="4187443" cy="268996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3B1831-1BD4-8F7C-B8A4-A553ABBA17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921" t="4444" r="1569" b="58945"/>
          <a:stretch/>
        </p:blipFill>
        <p:spPr>
          <a:xfrm>
            <a:off x="7223760" y="3232896"/>
            <a:ext cx="2633472" cy="253496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 descr="A logo with text overlay&#10;&#10;Description automatically generated">
            <a:extLst>
              <a:ext uri="{FF2B5EF4-FFF2-40B4-BE49-F238E27FC236}">
                <a16:creationId xmlns:a16="http://schemas.microsoft.com/office/drawing/2014/main" id="{91A6FD6D-5261-B916-8E35-000978AD89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1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ogo with text overlay&#10;&#10;Description automatically generated">
            <a:extLst>
              <a:ext uri="{FF2B5EF4-FFF2-40B4-BE49-F238E27FC236}">
                <a16:creationId xmlns:a16="http://schemas.microsoft.com/office/drawing/2014/main" id="{DBC6BB56-4556-2045-DFD0-4E73339923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80D54103-5003-7093-7D4D-166B70386047}"/>
              </a:ext>
            </a:extLst>
          </p:cNvPr>
          <p:cNvSpPr txBox="1">
            <a:spLocks/>
          </p:cNvSpPr>
          <p:nvPr/>
        </p:nvSpPr>
        <p:spPr>
          <a:xfrm>
            <a:off x="813216" y="1150706"/>
            <a:ext cx="5114973" cy="46028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4000" b="0" dirty="0">
                <a:latin typeface="+mn-lt"/>
              </a:rPr>
              <a:t>By switching to a </a:t>
            </a:r>
            <a:r>
              <a:rPr lang="en-US" sz="4000" b="0" dirty="0" err="1">
                <a:latin typeface="+mn-lt"/>
              </a:rPr>
              <a:t>WaterWise</a:t>
            </a:r>
            <a:r>
              <a:rPr lang="en-US" sz="4000" b="0" dirty="0">
                <a:latin typeface="+mn-lt"/>
              </a:rPr>
              <a:t> faucet you can save 1,327.5 gallons of water per year!</a:t>
            </a:r>
          </a:p>
          <a:p>
            <a:pPr algn="l"/>
            <a:endParaRPr lang="en-US" sz="4400" dirty="0">
              <a:latin typeface="+mn-lt"/>
            </a:endParaRPr>
          </a:p>
          <a:p>
            <a:pPr algn="l"/>
            <a:r>
              <a:rPr lang="en-US" sz="4000" dirty="0">
                <a:latin typeface="+mn-lt"/>
              </a:rPr>
              <a:t>That’s about </a:t>
            </a:r>
            <a:r>
              <a:rPr lang="en-US" sz="4000" b="1" dirty="0">
                <a:latin typeface="+mn-lt"/>
              </a:rPr>
              <a:t>10,211 bottles </a:t>
            </a:r>
            <a:r>
              <a:rPr lang="en-US" sz="4000" dirty="0">
                <a:latin typeface="+mn-lt"/>
              </a:rPr>
              <a:t>of water!</a:t>
            </a:r>
          </a:p>
        </p:txBody>
      </p:sp>
      <p:pic>
        <p:nvPicPr>
          <p:cNvPr id="4" name="Picture 3" descr="A paper with numbers and a few words&#10;&#10;Description automatically generated with medium confidence">
            <a:extLst>
              <a:ext uri="{FF2B5EF4-FFF2-40B4-BE49-F238E27FC236}">
                <a16:creationId xmlns:a16="http://schemas.microsoft.com/office/drawing/2014/main" id="{20DA7075-907A-69FC-358F-2802E7BC4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455" y="275771"/>
            <a:ext cx="4919329" cy="592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95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D1B6F-51D1-49C7-6CBA-BC1802142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9A0FE1-9468-6516-637F-65876095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13" y="227917"/>
            <a:ext cx="12017374" cy="612989"/>
          </a:xfrm>
        </p:spPr>
        <p:txBody>
          <a:bodyPr>
            <a:noAutofit/>
          </a:bodyPr>
          <a:lstStyle/>
          <a:p>
            <a:pPr algn="l"/>
            <a:r>
              <a:rPr lang="en-US" sz="4400" dirty="0">
                <a:latin typeface="+mn-lt"/>
              </a:rPr>
              <a:t>Faucet Conservation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472C40-EB34-D690-59E3-3938832A703B}"/>
              </a:ext>
            </a:extLst>
          </p:cNvPr>
          <p:cNvSpPr txBox="1"/>
          <p:nvPr/>
        </p:nvSpPr>
        <p:spPr>
          <a:xfrm>
            <a:off x="87313" y="1140543"/>
            <a:ext cx="508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Aerator faucet head uses water at 1-1.5 gallons per minute (GPM) vs 2 GPM on old models.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Turning off faucet when water is not needed!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Consider flow rate</a:t>
            </a:r>
          </a:p>
        </p:txBody>
      </p:sp>
      <p:pic>
        <p:nvPicPr>
          <p:cNvPr id="4" name="Picture 3" descr="A logo with text overlay&#10;&#10;Description automatically generated">
            <a:extLst>
              <a:ext uri="{FF2B5EF4-FFF2-40B4-BE49-F238E27FC236}">
                <a16:creationId xmlns:a16="http://schemas.microsoft.com/office/drawing/2014/main" id="{307B4895-051C-5CB5-3639-880397CF4C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  <p:pic>
        <p:nvPicPr>
          <p:cNvPr id="1026" name="Picture 2" descr="Aerator Faucet Aerators at Lowes.com">
            <a:extLst>
              <a:ext uri="{FF2B5EF4-FFF2-40B4-BE49-F238E27FC236}">
                <a16:creationId xmlns:a16="http://schemas.microsoft.com/office/drawing/2014/main" id="{D9C57BF6-46ED-F853-2664-7277BC0C5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941" y="840906"/>
            <a:ext cx="5080000" cy="5080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337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82D3C4-0C08-93FF-5A73-4AFB880A7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13" y="101833"/>
            <a:ext cx="12017374" cy="612989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latin typeface="+mn-lt"/>
              </a:rPr>
              <a:t>Indoor Water Conservation Kit from the City!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2A2260-4FAA-F413-84E7-96E559A56D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381"/>
          <a:stretch/>
        </p:blipFill>
        <p:spPr>
          <a:xfrm>
            <a:off x="5027952" y="1015584"/>
            <a:ext cx="6889228" cy="482683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FB6D7F-CBEF-99FF-26D1-C202787698DB}"/>
              </a:ext>
            </a:extLst>
          </p:cNvPr>
          <p:cNvSpPr txBox="1"/>
          <p:nvPr/>
        </p:nvSpPr>
        <p:spPr>
          <a:xfrm>
            <a:off x="87313" y="1259174"/>
            <a:ext cx="475451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Bath faucet aerators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Kitchen faucet aerator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Toilet leak detection dye tabs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5-minute shower timer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Low-flow showerhead</a:t>
            </a:r>
          </a:p>
          <a:p>
            <a:endParaRPr lang="en-US" sz="2000" dirty="0"/>
          </a:p>
        </p:txBody>
      </p:sp>
      <p:pic>
        <p:nvPicPr>
          <p:cNvPr id="5" name="Picture 4" descr="A logo with text overlay&#10;&#10;Description automatically generated">
            <a:extLst>
              <a:ext uri="{FF2B5EF4-FFF2-40B4-BE49-F238E27FC236}">
                <a16:creationId xmlns:a16="http://schemas.microsoft.com/office/drawing/2014/main" id="{ECB1A003-718E-E22B-85B5-FA2C081C09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12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CE837-D405-4370-9C91-C3015E450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AB7462-F7A8-66FC-8542-0F3740EA4231}"/>
              </a:ext>
            </a:extLst>
          </p:cNvPr>
          <p:cNvSpPr txBox="1"/>
          <p:nvPr/>
        </p:nvSpPr>
        <p:spPr>
          <a:xfrm>
            <a:off x="152958" y="133153"/>
            <a:ext cx="11656615" cy="5700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Essential Question</a:t>
            </a:r>
            <a:r>
              <a:rPr lang="en-US" sz="4400" b="1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endParaRPr lang="en-US" sz="4400" b="1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ea typeface="Times New Roman" panose="02020603050405020304" pitchFamily="18" charset="0"/>
              </a:rPr>
              <a:t>Why</a:t>
            </a: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is water considered a limited resource, even though it covers most of Earth?</a:t>
            </a:r>
          </a:p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571500" marR="0" indent="-571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How is our water use indoors connected to our local watershed?</a:t>
            </a:r>
          </a:p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kern="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What choices can we make to measure and reduce our indoor water use and protect our watershed?</a:t>
            </a:r>
            <a:endParaRPr lang="en-US" sz="3600" b="1" u="sng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logo with text overlay&#10;&#10;Description automatically generated">
            <a:extLst>
              <a:ext uri="{FF2B5EF4-FFF2-40B4-BE49-F238E27FC236}">
                <a16:creationId xmlns:a16="http://schemas.microsoft.com/office/drawing/2014/main" id="{54F9BB12-8F03-8804-79FE-E960AD0F0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04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68A6B32-012C-A690-1DB8-EC4EA8DB8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0" y="-381753"/>
            <a:ext cx="11889989" cy="1143000"/>
          </a:xfrm>
        </p:spPr>
        <p:txBody>
          <a:bodyPr>
            <a:noAutofit/>
          </a:bodyPr>
          <a:lstStyle/>
          <a:p>
            <a:pPr algn="l"/>
            <a:r>
              <a:rPr lang="en-US" sz="4400" dirty="0">
                <a:latin typeface="+mn-lt"/>
              </a:rPr>
              <a:t>Next Lesson: Outdoor Water Conservation</a:t>
            </a:r>
          </a:p>
        </p:txBody>
      </p:sp>
      <p:pic>
        <p:nvPicPr>
          <p:cNvPr id="6" name="Picture 5" descr="A logo with text overlay&#10;&#10;Description automatically generated">
            <a:extLst>
              <a:ext uri="{FF2B5EF4-FFF2-40B4-BE49-F238E27FC236}">
                <a16:creationId xmlns:a16="http://schemas.microsoft.com/office/drawing/2014/main" id="{7901EB29-ED9A-C51B-E8A0-276FD42C14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864E62-1779-20A3-9450-0E108DE4B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9" t="2345" r="632"/>
          <a:stretch/>
        </p:blipFill>
        <p:spPr>
          <a:xfrm>
            <a:off x="1694120" y="995406"/>
            <a:ext cx="8803759" cy="486718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082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953534-9166-642C-2D1D-8E112C360A7A}"/>
              </a:ext>
            </a:extLst>
          </p:cNvPr>
          <p:cNvSpPr txBox="1"/>
          <p:nvPr/>
        </p:nvSpPr>
        <p:spPr>
          <a:xfrm>
            <a:off x="152958" y="133153"/>
            <a:ext cx="11656615" cy="5700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Essential Question</a:t>
            </a:r>
            <a:r>
              <a:rPr lang="en-US" sz="4400" b="1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endParaRPr lang="en-US" sz="4400" b="1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ea typeface="Times New Roman" panose="02020603050405020304" pitchFamily="18" charset="0"/>
              </a:rPr>
              <a:t>Why</a:t>
            </a: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is water considered a limited resource, even though it covers most of Earth?</a:t>
            </a:r>
          </a:p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571500" marR="0" indent="-571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How is our water use indoors connected to our local watershed?</a:t>
            </a:r>
          </a:p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kern="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What choices can we make to measure and reduce our indoor water use and protect our watershed?</a:t>
            </a:r>
            <a:endParaRPr lang="en-US" sz="3600" b="1" u="sng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logo with text overlay&#10;&#10;Description automatically generated">
            <a:extLst>
              <a:ext uri="{FF2B5EF4-FFF2-40B4-BE49-F238E27FC236}">
                <a16:creationId xmlns:a16="http://schemas.microsoft.com/office/drawing/2014/main" id="{D133DCDB-9409-87C6-368D-356036DCB3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65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68A6B32-012C-A690-1DB8-EC4EA8DB8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05" y="-310485"/>
            <a:ext cx="11889989" cy="1143000"/>
          </a:xfrm>
        </p:spPr>
        <p:txBody>
          <a:bodyPr>
            <a:noAutofit/>
          </a:bodyPr>
          <a:lstStyle/>
          <a:p>
            <a:pPr algn="l"/>
            <a:r>
              <a:rPr lang="en-US" sz="4400" dirty="0">
                <a:latin typeface="+mn-lt"/>
              </a:rPr>
              <a:t>Exit Ticket</a:t>
            </a:r>
          </a:p>
        </p:txBody>
      </p:sp>
      <p:pic>
        <p:nvPicPr>
          <p:cNvPr id="6" name="Picture 5" descr="A logo with text overlay&#10;&#10;Description automatically generated">
            <a:extLst>
              <a:ext uri="{FF2B5EF4-FFF2-40B4-BE49-F238E27FC236}">
                <a16:creationId xmlns:a16="http://schemas.microsoft.com/office/drawing/2014/main" id="{7901EB29-ED9A-C51B-E8A0-276FD42C14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  <p:pic>
        <p:nvPicPr>
          <p:cNvPr id="4" name="Picture 3" descr="A list of water questions&#10;&#10;Description automatically generated with medium confidence">
            <a:extLst>
              <a:ext uri="{FF2B5EF4-FFF2-40B4-BE49-F238E27FC236}">
                <a16:creationId xmlns:a16="http://schemas.microsoft.com/office/drawing/2014/main" id="{1AEAA467-C2F0-15E5-8750-82C20B15C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968" y="1285065"/>
            <a:ext cx="6328064" cy="42878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2686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6D9D1E-03EA-6D1C-639A-F46080EDB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037809"/>
            <a:ext cx="10515600" cy="1500187"/>
          </a:xfrm>
        </p:spPr>
        <p:txBody>
          <a:bodyPr/>
          <a:lstStyle/>
          <a:p>
            <a:r>
              <a:rPr lang="en-US" b="0" dirty="0">
                <a:latin typeface="+mn-lt"/>
              </a:rPr>
              <a:t>Let’s see what you remember!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DC1037-2819-FFB4-BB34-42EE915F6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-462378"/>
            <a:ext cx="10515600" cy="1500187"/>
          </a:xfrm>
        </p:spPr>
        <p:txBody>
          <a:bodyPr>
            <a:normAutofit/>
          </a:bodyPr>
          <a:lstStyle/>
          <a:p>
            <a:r>
              <a:rPr lang="en-US" sz="5400" u="sng" dirty="0">
                <a:latin typeface="+mn-lt"/>
              </a:rPr>
              <a:t>True or False Review Game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B47972-900B-A7EA-E52F-4B6EE58550FD}"/>
              </a:ext>
            </a:extLst>
          </p:cNvPr>
          <p:cNvSpPr txBox="1"/>
          <p:nvPr/>
        </p:nvSpPr>
        <p:spPr>
          <a:xfrm>
            <a:off x="776720" y="2228671"/>
            <a:ext cx="106258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Dance move in your desk space if it’s true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Finger waggle if it’s false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6" name="Picture 5" descr="A hand pointing at something&#10;&#10;Description automatically generated">
            <a:extLst>
              <a:ext uri="{FF2B5EF4-FFF2-40B4-BE49-F238E27FC236}">
                <a16:creationId xmlns:a16="http://schemas.microsoft.com/office/drawing/2014/main" id="{EC21328E-62C8-D33D-38B3-8BF1AA0EA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460464" y="3950963"/>
            <a:ext cx="2382015" cy="224802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1ACCC7A-8821-79EB-21CF-5D3D603E5A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089557" y="1486385"/>
            <a:ext cx="1666965" cy="283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39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D21E4-B5DA-7166-B662-7A3F3DD94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1A3B52-CA94-9B64-5B04-884FBF138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26" y="-169434"/>
            <a:ext cx="12017374" cy="987986"/>
          </a:xfrm>
        </p:spPr>
        <p:txBody>
          <a:bodyPr>
            <a:noAutofit/>
          </a:bodyPr>
          <a:lstStyle/>
          <a:p>
            <a:r>
              <a:rPr lang="en-US" sz="4800" dirty="0">
                <a:latin typeface="+mn-lt"/>
              </a:rPr>
              <a:t>True or False?</a:t>
            </a:r>
          </a:p>
        </p:txBody>
      </p:sp>
      <p:pic>
        <p:nvPicPr>
          <p:cNvPr id="4" name="Picture 3" descr="A logo with text overlay&#10;&#10;Description automatically generated">
            <a:extLst>
              <a:ext uri="{FF2B5EF4-FFF2-40B4-BE49-F238E27FC236}">
                <a16:creationId xmlns:a16="http://schemas.microsoft.com/office/drawing/2014/main" id="{0564A5A2-7E28-8BA6-9847-D237889388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8A8395-E944-38ED-E4C6-EC16A23F45B3}"/>
              </a:ext>
            </a:extLst>
          </p:cNvPr>
          <p:cNvSpPr txBox="1"/>
          <p:nvPr/>
        </p:nvSpPr>
        <p:spPr>
          <a:xfrm>
            <a:off x="307494" y="903723"/>
            <a:ext cx="1157701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Deschutes River is where Bend gets its municipal drinking water. </a:t>
            </a:r>
          </a:p>
          <a:p>
            <a:endParaRPr lang="en-US" sz="32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watershed is an area of land that channels rainfall, snowmelt, and runoff into a body of water.</a:t>
            </a:r>
          </a:p>
          <a:p>
            <a:r>
              <a:rPr lang="en-US" sz="32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watershed we get our drinking water from is called the Bend Municipal Watershed</a:t>
            </a:r>
          </a:p>
          <a:p>
            <a:endParaRPr lang="en-US" sz="32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water that goes down our drains goes to the ocean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85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82D3C4-0C08-93FF-5A73-4AFB880A7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26" y="-169434"/>
            <a:ext cx="12017374" cy="987986"/>
          </a:xfrm>
        </p:spPr>
        <p:txBody>
          <a:bodyPr>
            <a:noAutofit/>
          </a:bodyPr>
          <a:lstStyle/>
          <a:p>
            <a:pPr algn="l"/>
            <a:r>
              <a:rPr lang="en-US" sz="4800" dirty="0">
                <a:latin typeface="+mn-lt"/>
              </a:rPr>
              <a:t>Think-Pair-Share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BCD5D3-609E-DC05-32FB-F9898CCBF246}"/>
              </a:ext>
            </a:extLst>
          </p:cNvPr>
          <p:cNvSpPr txBox="1"/>
          <p:nvPr/>
        </p:nvSpPr>
        <p:spPr>
          <a:xfrm>
            <a:off x="261939" y="920621"/>
            <a:ext cx="592137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are 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 </a:t>
            </a:r>
            <a:r>
              <a:rPr lang="en-US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ways that you use water indoors at your home or school?</a:t>
            </a:r>
          </a:p>
          <a:p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Which ones do you think use the most water? Put a star next to them.</a:t>
            </a:r>
          </a:p>
        </p:txBody>
      </p:sp>
      <p:pic>
        <p:nvPicPr>
          <p:cNvPr id="4" name="Picture 3" descr="A logo with text overlay&#10;&#10;Description automatically generated">
            <a:extLst>
              <a:ext uri="{FF2B5EF4-FFF2-40B4-BE49-F238E27FC236}">
                <a16:creationId xmlns:a16="http://schemas.microsoft.com/office/drawing/2014/main" id="{8564D4B0-A67E-5510-3202-2B7DAA6029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  <p:pic>
        <p:nvPicPr>
          <p:cNvPr id="7" name="Picture 6" descr="A screenshot of a lesson&#10;&#10;Description automatically generated">
            <a:extLst>
              <a:ext uri="{FF2B5EF4-FFF2-40B4-BE49-F238E27FC236}">
                <a16:creationId xmlns:a16="http://schemas.microsoft.com/office/drawing/2014/main" id="{9753384B-3E9C-8B4A-CF57-FE4D33F5D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674" y="583806"/>
            <a:ext cx="5538354" cy="569038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2167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82D3C4-0C08-93FF-5A73-4AFB880A7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26" y="-185962"/>
            <a:ext cx="12017374" cy="987986"/>
          </a:xfrm>
        </p:spPr>
        <p:txBody>
          <a:bodyPr>
            <a:noAutofit/>
          </a:bodyPr>
          <a:lstStyle/>
          <a:p>
            <a:pPr algn="l"/>
            <a:r>
              <a:rPr lang="en-US" sz="4800" dirty="0">
                <a:latin typeface="+mn-lt"/>
              </a:rPr>
              <a:t>How much water do we have on Earth?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99484C-98C9-5194-296A-2FE68FBC1FEB}"/>
              </a:ext>
            </a:extLst>
          </p:cNvPr>
          <p:cNvSpPr txBox="1"/>
          <p:nvPr/>
        </p:nvSpPr>
        <p:spPr>
          <a:xfrm>
            <a:off x="289249" y="1268754"/>
            <a:ext cx="44040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all water on Earth: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97% is 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salt water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% is freshwater</a:t>
            </a:r>
          </a:p>
        </p:txBody>
      </p:sp>
      <p:pic>
        <p:nvPicPr>
          <p:cNvPr id="2" name="Picture 1" descr="A logo with text overlay&#10;&#10;Description automatically generated">
            <a:extLst>
              <a:ext uri="{FF2B5EF4-FFF2-40B4-BE49-F238E27FC236}">
                <a16:creationId xmlns:a16="http://schemas.microsoft.com/office/drawing/2014/main" id="{AF26A524-2C8E-9F79-1F98-9446CEDA63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  <p:pic>
        <p:nvPicPr>
          <p:cNvPr id="1026" name="Picture 2" descr="Distribution of Water on Earth | CK-12 Foundation">
            <a:extLst>
              <a:ext uri="{FF2B5EF4-FFF2-40B4-BE49-F238E27FC236}">
                <a16:creationId xmlns:a16="http://schemas.microsoft.com/office/drawing/2014/main" id="{5967E5EC-A2F8-9087-C7A2-54634B049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703" y="802024"/>
            <a:ext cx="5256510" cy="566434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42932C-461C-E15E-6E87-E4FC82300E45}"/>
              </a:ext>
            </a:extLst>
          </p:cNvPr>
          <p:cNvSpPr txBox="1"/>
          <p:nvPr/>
        </p:nvSpPr>
        <p:spPr>
          <a:xfrm>
            <a:off x="462673" y="2736502"/>
            <a:ext cx="35083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70% is frozen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0% is non-frozen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A419A9-3745-4500-D129-2666C9915B65}"/>
              </a:ext>
            </a:extLst>
          </p:cNvPr>
          <p:cNvSpPr txBox="1"/>
          <p:nvPr/>
        </p:nvSpPr>
        <p:spPr>
          <a:xfrm>
            <a:off x="433872" y="4117427"/>
            <a:ext cx="4114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29% is groundwater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1% is accessible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7395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nnual Water Quality Report 2022 | City of Bend">
            <a:extLst>
              <a:ext uri="{FF2B5EF4-FFF2-40B4-BE49-F238E27FC236}">
                <a16:creationId xmlns:a16="http://schemas.microsoft.com/office/drawing/2014/main" id="{A93BAD57-4942-3956-5CF4-65864E046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935" y="1143985"/>
            <a:ext cx="4889608" cy="5580862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E82D3C4-0C08-93FF-5A73-4AFB880A7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26" y="0"/>
            <a:ext cx="12017374" cy="987986"/>
          </a:xfrm>
        </p:spPr>
        <p:txBody>
          <a:bodyPr>
            <a:noAutofit/>
          </a:bodyPr>
          <a:lstStyle/>
          <a:p>
            <a:pPr algn="l"/>
            <a:r>
              <a:rPr lang="en-US" sz="4800" dirty="0">
                <a:latin typeface="+mn-lt"/>
              </a:rPr>
              <a:t>How is water used in our municipality?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99484C-98C9-5194-296A-2FE68FBC1FEB}"/>
              </a:ext>
            </a:extLst>
          </p:cNvPr>
          <p:cNvSpPr txBox="1"/>
          <p:nvPr/>
        </p:nvSpPr>
        <p:spPr>
          <a:xfrm>
            <a:off x="174625" y="736909"/>
            <a:ext cx="53457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___ is indoor use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___ is outdoor use</a:t>
            </a:r>
            <a:endParaRPr lang="en-US" sz="6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9B4090-D237-F064-940A-B2EE3AD6CBBB}"/>
              </a:ext>
            </a:extLst>
          </p:cNvPr>
          <p:cNvSpPr/>
          <p:nvPr/>
        </p:nvSpPr>
        <p:spPr>
          <a:xfrm>
            <a:off x="7302369" y="3582455"/>
            <a:ext cx="1174689" cy="501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93A2A1-9FDA-BAE3-15ED-55160BAFC01B}"/>
              </a:ext>
            </a:extLst>
          </p:cNvPr>
          <p:cNvSpPr/>
          <p:nvPr/>
        </p:nvSpPr>
        <p:spPr>
          <a:xfrm>
            <a:off x="8959388" y="4429192"/>
            <a:ext cx="1174689" cy="501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logo with text overlay&#10;&#10;Description automatically generated">
            <a:extLst>
              <a:ext uri="{FF2B5EF4-FFF2-40B4-BE49-F238E27FC236}">
                <a16:creationId xmlns:a16="http://schemas.microsoft.com/office/drawing/2014/main" id="{1755FF62-B9B8-20E2-6AC4-FCA9B45B4E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499D7DB-AC11-D091-F45B-8554E3D3B365}"/>
              </a:ext>
            </a:extLst>
          </p:cNvPr>
          <p:cNvSpPr/>
          <p:nvPr/>
        </p:nvSpPr>
        <p:spPr>
          <a:xfrm>
            <a:off x="7787812" y="6177178"/>
            <a:ext cx="937928" cy="4243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6C0E35-E8AD-49B2-D230-A3B880E3CFB4}"/>
              </a:ext>
            </a:extLst>
          </p:cNvPr>
          <p:cNvSpPr/>
          <p:nvPr/>
        </p:nvSpPr>
        <p:spPr>
          <a:xfrm>
            <a:off x="9811375" y="6177179"/>
            <a:ext cx="1018853" cy="4243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4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6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82D3C4-0C08-93FF-5A73-4AFB880A7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26" y="0"/>
            <a:ext cx="12017374" cy="987986"/>
          </a:xfrm>
        </p:spPr>
        <p:txBody>
          <a:bodyPr>
            <a:noAutofit/>
          </a:bodyPr>
          <a:lstStyle/>
          <a:p>
            <a:pPr algn="l"/>
            <a:r>
              <a:rPr lang="en-US" sz="4800" dirty="0"/>
              <a:t>Indoor Water Use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39287F-2A45-0817-43EC-0271C9D97A41}"/>
              </a:ext>
            </a:extLst>
          </p:cNvPr>
          <p:cNvSpPr txBox="1"/>
          <p:nvPr/>
        </p:nvSpPr>
        <p:spPr>
          <a:xfrm>
            <a:off x="174626" y="244540"/>
            <a:ext cx="57572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solidFill>
                <a:schemeClr val="bg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4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Can you fill out the pie chart in your journal? </a:t>
            </a:r>
            <a:r>
              <a:rPr lang="en-US" sz="48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Try it out!</a:t>
            </a:r>
            <a:endParaRPr lang="en-US" sz="4800" dirty="0">
              <a:solidFill>
                <a:schemeClr val="bg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 descr="water usage graphic">
            <a:extLst>
              <a:ext uri="{FF2B5EF4-FFF2-40B4-BE49-F238E27FC236}">
                <a16:creationId xmlns:a16="http://schemas.microsoft.com/office/drawing/2014/main" id="{C9CC525D-278E-751E-CDC9-BF3518BF4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-244540"/>
            <a:ext cx="6877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F494AF-3E7A-5479-D8A2-66F424037787}"/>
              </a:ext>
            </a:extLst>
          </p:cNvPr>
          <p:cNvSpPr/>
          <p:nvPr/>
        </p:nvSpPr>
        <p:spPr>
          <a:xfrm>
            <a:off x="6329110" y="3429001"/>
            <a:ext cx="1174689" cy="5016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4E9564-DB4B-7DDC-8253-62E09225F792}"/>
              </a:ext>
            </a:extLst>
          </p:cNvPr>
          <p:cNvSpPr/>
          <p:nvPr/>
        </p:nvSpPr>
        <p:spPr>
          <a:xfrm>
            <a:off x="7503799" y="4501403"/>
            <a:ext cx="1174689" cy="3845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2AD4BB-E6FD-CA7D-5AFB-26C30FDCD308}"/>
              </a:ext>
            </a:extLst>
          </p:cNvPr>
          <p:cNvSpPr/>
          <p:nvPr/>
        </p:nvSpPr>
        <p:spPr>
          <a:xfrm>
            <a:off x="9274586" y="3966481"/>
            <a:ext cx="1174689" cy="5016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4E7A1B-0D22-8262-D862-0FA4EA558066}"/>
              </a:ext>
            </a:extLst>
          </p:cNvPr>
          <p:cNvSpPr/>
          <p:nvPr/>
        </p:nvSpPr>
        <p:spPr>
          <a:xfrm>
            <a:off x="9274586" y="1951329"/>
            <a:ext cx="1174689" cy="5016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3A1E93-9E6D-CEB0-8B7C-AEFA5DB92A47}"/>
              </a:ext>
            </a:extLst>
          </p:cNvPr>
          <p:cNvSpPr/>
          <p:nvPr/>
        </p:nvSpPr>
        <p:spPr>
          <a:xfrm>
            <a:off x="6700412" y="1972008"/>
            <a:ext cx="947297" cy="3845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logo with text overlay&#10;&#10;Description automatically generated">
            <a:extLst>
              <a:ext uri="{FF2B5EF4-FFF2-40B4-BE49-F238E27FC236}">
                <a16:creationId xmlns:a16="http://schemas.microsoft.com/office/drawing/2014/main" id="{A3AF3236-2BAF-3899-D512-F8908E3F40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2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CoB PowerPoint Theme 2023">
  <a:themeElements>
    <a:clrScheme name="CoB Powerpoint 2023">
      <a:dk1>
        <a:srgbClr val="000000"/>
      </a:dk1>
      <a:lt1>
        <a:srgbClr val="FFFFFF"/>
      </a:lt1>
      <a:dk2>
        <a:srgbClr val="4C7242"/>
      </a:dk2>
      <a:lt2>
        <a:srgbClr val="A44C7B"/>
      </a:lt2>
      <a:accent1>
        <a:srgbClr val="00717C"/>
      </a:accent1>
      <a:accent2>
        <a:srgbClr val="266590"/>
      </a:accent2>
      <a:accent3>
        <a:srgbClr val="E8E179"/>
      </a:accent3>
      <a:accent4>
        <a:srgbClr val="E3E0C5"/>
      </a:accent4>
      <a:accent5>
        <a:srgbClr val="F1F3F4"/>
      </a:accent5>
      <a:accent6>
        <a:srgbClr val="AE2024"/>
      </a:accent6>
      <a:hlink>
        <a:srgbClr val="AE2024"/>
      </a:hlink>
      <a:folHlink>
        <a:srgbClr val="AE2024"/>
      </a:folHlink>
    </a:clrScheme>
    <a:fontScheme name="City of Bend 2022">
      <a:majorFont>
        <a:latin typeface="Arial 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B PowerPoint Theme 2023" id="{389FD2E6-7F04-49F1-A829-63207A3387A4}" vid="{4296B8A9-0E91-42B1-BD37-FA5FE12871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CoB PowerPoint Theme 2023</Template>
  <TotalTime>18300</TotalTime>
  <Words>706</Words>
  <Application>Microsoft Office PowerPoint</Application>
  <PresentationFormat>Widescreen</PresentationFormat>
  <Paragraphs>133</Paragraphs>
  <Slides>30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Aptos</vt:lpstr>
      <vt:lpstr>Arial</vt:lpstr>
      <vt:lpstr>Calibri</vt:lpstr>
      <vt:lpstr>Times New Roman</vt:lpstr>
      <vt:lpstr>CoB PowerPoint Theme 2023</vt:lpstr>
      <vt:lpstr>PowerPoint Presentation</vt:lpstr>
      <vt:lpstr>One Water Program</vt:lpstr>
      <vt:lpstr>PowerPoint Presentation</vt:lpstr>
      <vt:lpstr>True or False Review Game</vt:lpstr>
      <vt:lpstr>True or False?</vt:lpstr>
      <vt:lpstr>Think-Pair-Share</vt:lpstr>
      <vt:lpstr>How much water do we have on Earth?</vt:lpstr>
      <vt:lpstr>How is water used in our municipality?</vt:lpstr>
      <vt:lpstr>Indoor Water Use</vt:lpstr>
      <vt:lpstr>Indoor Water Use</vt:lpstr>
      <vt:lpstr>PowerPoint Presentation</vt:lpstr>
      <vt:lpstr>Stand up, hand up, pair up!</vt:lpstr>
      <vt:lpstr>Stand up, hand up, pair up!</vt:lpstr>
      <vt:lpstr>Stand up, hand up, pair up!</vt:lpstr>
      <vt:lpstr>What is water conservation?</vt:lpstr>
      <vt:lpstr>Why is water conservation important?</vt:lpstr>
      <vt:lpstr>Who benefits from water conservation?</vt:lpstr>
      <vt:lpstr>PowerPoint Presentation</vt:lpstr>
      <vt:lpstr>PowerPoint Presentation</vt:lpstr>
      <vt:lpstr>PowerPoint Presentation</vt:lpstr>
      <vt:lpstr>PowerPoint Presentation</vt:lpstr>
      <vt:lpstr>Toilet Conservation</vt:lpstr>
      <vt:lpstr>PowerPoint Presentation</vt:lpstr>
      <vt:lpstr>Shower Conservation</vt:lpstr>
      <vt:lpstr>PowerPoint Presentation</vt:lpstr>
      <vt:lpstr>Faucet Conservation</vt:lpstr>
      <vt:lpstr>Indoor Water Conservation Kit from the City!</vt:lpstr>
      <vt:lpstr>PowerPoint Presentation</vt:lpstr>
      <vt:lpstr>Next Lesson: Outdoor Water Conservation</vt:lpstr>
      <vt:lpstr>Exit Ticket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Colette Boylan</dc:creator>
  <cp:lastModifiedBy>Katie Wareham</cp:lastModifiedBy>
  <cp:revision>171</cp:revision>
  <dcterms:created xsi:type="dcterms:W3CDTF">2024-01-13T00:34:28Z</dcterms:created>
  <dcterms:modified xsi:type="dcterms:W3CDTF">2025-08-20T17:01:57Z</dcterms:modified>
</cp:coreProperties>
</file>